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7"/>
  </p:notesMasterIdLst>
  <p:sldIdLst>
    <p:sldId id="273" r:id="rId4"/>
    <p:sldId id="297" r:id="rId5"/>
    <p:sldId id="294" r:id="rId6"/>
    <p:sldId id="295" r:id="rId7"/>
    <p:sldId id="296" r:id="rId8"/>
    <p:sldId id="298" r:id="rId9"/>
    <p:sldId id="299" r:id="rId10"/>
    <p:sldId id="300" r:id="rId11"/>
    <p:sldId id="301" r:id="rId12"/>
    <p:sldId id="292" r:id="rId13"/>
    <p:sldId id="280" r:id="rId14"/>
    <p:sldId id="293" r:id="rId15"/>
    <p:sldId id="302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AF1885-52C3-F771-6F95-3423616390D3}" name="Emma Nilsson" initials="EN" userId="S::emma@advant.se::b8b68d02-0b1e-4898-a21a-450a2a06562e" providerId="AD"/>
  <p188:author id="{92A560F7-7836-5B3D-D5F2-4ED90710AD9E}" name="Maria Capandegui Widén" initials="MCW" userId="S::maria.widen@slu.se::5cfab991-0bf4-4ff9-9acf-5927e46d34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600"/>
    <a:srgbClr val="CE0037"/>
    <a:srgbClr val="509E2F"/>
    <a:srgbClr val="53565A"/>
    <a:srgbClr val="996017"/>
    <a:srgbClr val="007681"/>
    <a:srgbClr val="672146"/>
    <a:srgbClr val="79863C"/>
    <a:srgbClr val="000000"/>
    <a:srgbClr val="4B3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717D1-13C4-F940-91CB-E5F938FB9BAF}" v="2" dt="2022-10-05T08:53:02.254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llanmörkt format 3 - Dekorfär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llanmörkt format 3 - Dekorfär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llanmörkt format 3 - 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Format med tema 2 - dekorfär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Format med tema 2 - dekorfär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just format 2 - Dekorfär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llanmörkt forma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llanmörkt format 4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llanmörkt format 4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llanmörkt format 4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llanmörkt format 4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1" autoAdjust="0"/>
    <p:restoredTop sz="61894" autoAdjust="0"/>
  </p:normalViewPr>
  <p:slideViewPr>
    <p:cSldViewPr snapToGrid="0">
      <p:cViewPr varScale="1">
        <p:scale>
          <a:sx n="65" d="100"/>
          <a:sy n="65" d="100"/>
        </p:scale>
        <p:origin x="228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(A) Enhet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/>
                      <a:t>A</a:t>
                    </a:r>
                  </a:p>
                  <a:p>
                    <a:fld id="{F0E3FABA-2FB0-FB4D-B0B7-82A988856356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66C-0743-BB4C-53B4D84BA27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Värde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6C-0743-BB4C-53B4D84BA27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(B) Enhet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/>
                      <a:t>B</a:t>
                    </a:r>
                  </a:p>
                  <a:p>
                    <a:fld id="{0C3E4C22-FFCE-3D4B-8D50-EC03F17BEC76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66C-0743-BB4C-53B4D84BA27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Värde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6C-0743-BB4C-53B4D84BA27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(C) Enhet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/>
                      <a:t>C</a:t>
                    </a:r>
                  </a:p>
                  <a:p>
                    <a:fld id="{F38373E0-7BF1-D64E-8E61-893D578AD412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66C-0743-BB4C-53B4D84BA27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Värde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6C-0743-BB4C-53B4D84BA27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(D) Enhet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/>
                      <a:t>D</a:t>
                    </a:r>
                  </a:p>
                  <a:p>
                    <a:fld id="{398C30D5-04DA-1A44-AB41-D4F54A98B307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13E-7243-91F0-5C107EED2674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Värde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88-F540-9E79-69F3D3F5851A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(E) Enhet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E</a:t>
                    </a:r>
                  </a:p>
                  <a:p>
                    <a:fld id="{E3D09D0E-E3F1-324F-A735-FC3EA7699A39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FAA-D546-958F-CE3FC0A81F54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Värde</c:v>
                </c:pt>
              </c:strCache>
            </c:strRef>
          </c:cat>
          <c:val>
            <c:numRef>
              <c:f>Blad1!$F$2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A-D546-958F-CE3FC0A81F54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(F) Enhet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F</a:t>
                    </a:r>
                  </a:p>
                  <a:p>
                    <a:fld id="{320E31A4-AB6F-1F4D-8AAC-3E606A2A66B1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FAA-D546-958F-CE3FC0A81F54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Värde</c:v>
                </c:pt>
              </c:strCache>
            </c:strRef>
          </c:cat>
          <c:val>
            <c:numRef>
              <c:f>Blad1!$G$2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AA-D546-958F-CE3FC0A81F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533776752"/>
        <c:axId val="1407247776"/>
      </c:barChart>
      <c:catAx>
        <c:axId val="1533776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07247776"/>
        <c:crosses val="autoZero"/>
        <c:auto val="1"/>
        <c:lblAlgn val="ctr"/>
        <c:lblOffset val="100"/>
        <c:noMultiLvlLbl val="0"/>
      </c:catAx>
      <c:valAx>
        <c:axId val="140724777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53377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39443369101538"/>
          <c:y val="0.10189103264509125"/>
          <c:w val="0.26532679984214386"/>
          <c:h val="0.7962179347098175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Diagramrubrik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B1-3D40-9510-2F849177DD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FB1-3D40-9510-2F849177DD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B1-3D40-9510-2F849177DD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FB1-3D40-9510-2F849177DDD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B1-3D40-9510-2F849177DDD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FB1-3D40-9510-2F849177DDD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A</a:t>
                    </a:r>
                  </a:p>
                  <a:p>
                    <a:fld id="{B27A1D56-1545-0C45-865D-65BB74473574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FB1-3D40-9510-2F849177DDD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/>
                      <a:t>B</a:t>
                    </a:r>
                  </a:p>
                  <a:p>
                    <a:fld id="{0B9125ED-4ED6-4544-B758-87C7E6EC972C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FB1-3D40-9510-2F849177DDD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/>
                      <a:t>C</a:t>
                    </a:r>
                  </a:p>
                  <a:p>
                    <a:fld id="{262C1CD5-CA41-5944-A047-33033663BBC0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FB1-3D40-9510-2F849177DDD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/>
                      <a:t>D</a:t>
                    </a:r>
                  </a:p>
                  <a:p>
                    <a:fld id="{644E4F3D-B48E-014B-8074-8807591C2917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FB1-3D40-9510-2F849177DDD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dirty="0"/>
                      <a:t>E</a:t>
                    </a:r>
                  </a:p>
                  <a:p>
                    <a:fld id="{3803C6F1-8048-6542-8615-CA49402D536D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FB1-3D40-9510-2F849177DDD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/>
                      <a:t>F</a:t>
                    </a:r>
                  </a:p>
                  <a:p>
                    <a:fld id="{A660A41D-4724-A94F-B073-6989E87F99BC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FB1-3D40-9510-2F849177DD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Blad1!$A$2:$A$7</c:f>
              <c:strCache>
                <c:ptCount val="6"/>
                <c:pt idx="0">
                  <c:v>(A) Enhet 1</c:v>
                </c:pt>
                <c:pt idx="1">
                  <c:v>(B) Enhet 2</c:v>
                </c:pt>
                <c:pt idx="2">
                  <c:v>(C) Enhet 3</c:v>
                </c:pt>
                <c:pt idx="3">
                  <c:v>(D) Enhet 4</c:v>
                </c:pt>
                <c:pt idx="4">
                  <c:v>(E) Enhet 5</c:v>
                </c:pt>
                <c:pt idx="5">
                  <c:v>(F) Enhet 6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16.600000000000001</c:v>
                </c:pt>
                <c:pt idx="1">
                  <c:v>16.600000000000001</c:v>
                </c:pt>
                <c:pt idx="2">
                  <c:v>16.600000000000001</c:v>
                </c:pt>
                <c:pt idx="3">
                  <c:v>16.600000000000001</c:v>
                </c:pt>
                <c:pt idx="4">
                  <c:v>16.600000000000001</c:v>
                </c:pt>
                <c:pt idx="5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B1-3D40-9510-2F849177DDD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D9E8A-6D5F-4F74-B3F4-6C249285E7D6}" type="datetimeFigureOut">
              <a:rPr lang="sv-SE" smtClean="0"/>
              <a:t>2024-06-18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D92D-59C6-4680-A634-75BB6B3E3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532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2D92D-59C6-4680-A634-75BB6B3E3DD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771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2D92D-59C6-4680-A634-75BB6B3E3DD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923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strike="noStrike" dirty="0"/>
              <a:t>Guide för </a:t>
            </a:r>
            <a:r>
              <a:rPr lang="sv-SE" b="1" dirty="0"/>
              <a:t>hur du skapar en tillgänglig tabell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Den här tabellen är inställd som standard i SLU:s PowerPoint-mallar. </a:t>
            </a:r>
            <a:r>
              <a:rPr lang="sv-SE" b="0" dirty="0"/>
              <a:t>Utgå från den här tabellen och fyll i din egen data.</a:t>
            </a: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Om du skapar en ny tabell, använd layout-mallen ”Rubrik med tabell eller diagram”. </a:t>
            </a:r>
            <a:br>
              <a:rPr lang="sv-SE" dirty="0"/>
            </a:b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Vid behov av andra färger på tabeller, gå in under ”Tabelldesign” och välj en annan färg ur samma serie som heter ”Mellanmörk”.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Tillgänglighet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Använd endast en tabell per sida.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Tabeller ska alltid ha rubrik överst i tabellen.</a:t>
            </a:r>
            <a:br>
              <a:rPr lang="sv-SE" dirty="0"/>
            </a:b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Varje tabeller ska ha en numrerad kort beskrivande text under tabellen.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Alla tabeller ska ha en alternativtext. Högerklicka på hela tabellen och välj ”Redigera alternativtext…”. Skriv in alternativtext i fältet till höger. Texten sparas automatiskt.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2D92D-59C6-4680-A634-75BB6B3E3DD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4262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 för hur du skapar ett tillgängligt stapeldiagram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Utgå från det här diagrammet och fyll i din egen data.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Högerklicka på diagrammet och välj ”Redigera data” eller välj ”Redigera data” under fliken ”diagramdesign” för att ändra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datan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diagrammet.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När du är klar stänger du ner Excel-fönstret, ändringarna sparas automatiskt och förs över till diagrammet.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 att ändra lodrätt värdeaxel, dubbelklicka på axeln eller högerklicka på axeln och välj ”Formatera axlar...”. I menyn till höger kan du ändra gränser och enheter i värdeaxlarna.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Tillgänglighet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Använd endast ett diagram per sida och utgå från temafärgerna.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Varje enhet och tillhörande värde ska utöver färg identifieras med en bokstav. För att lägga till en ny bokstav, dubbelklicka på värdet, skriv in bokstaven (versal) innan värdet och tryck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för att bokstaven ska hamna på en egen rad. Markera bokstaven och gör den till fet stil. Bokstaven ska även läggas till i enheten, det gör du genom att högerklicka på diagrammet, välja ”Redigera data” och lägga till bokstaven inom parantes innan enhetens namn.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Varje diagram ska ha en numrerad kort beskrivande text under diagrammet.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Alla diagram ska ha en alternativtext. Högerklicka på hela diagrammet och välj ”Redigera alternativtext…”. Skriv in alternativtext i fältet till höger. Texten sparas automatiskt.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2D92D-59C6-4680-A634-75BB6B3E3DD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100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 för hur du skapar ett tillgängligt cirkeldiagram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Utgå från det här diagrammet och fyll i din egen data.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Högerklicka på diagrammet och välj ”Redigera data” eller välj ”Redigera data” under fliken ”diagramdesign” för att ändra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datan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diagrammet.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När du är klar stänger du ner Excel-fönstret, ändringarna sparas automatiskt och förs över till diagrammet.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Tillgänglighet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Använd endast ett diagram per sida och utgå från temafärgerna.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Varje enhet och tillhörande värde ska utöver färg identifieras med en bokstav. För att lägga till en ny bokstav, dubbelklicka på värdet, skriv in bokstaven (versal) innan värdet och tryck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för att bokstaven ska hamna på en egen rad. Markera bokstaven och gör den till fet stil. Bokstaven ska även läggas till i enheten, det gör du genom att högerklicka på diagrammet, välja ”Redigera data” och lägga till bokstaven inom parantes innan enhetens namn.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Varje diagram ska ha en numrerad kort beskrivande text under diagrammet.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Alla diagram ska ha en alternativtext. Högerklicka på hela diagrammet och välj ”Redigera alternativtext…”. Skriv in alternativtext i fältet till höger. Texten sparas automatiskt.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2D92D-59C6-4680-A634-75BB6B3E3DD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397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teck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94E1DE-A3B7-A297-0BBA-32295986D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503" y="388883"/>
            <a:ext cx="10389713" cy="599089"/>
          </a:xfrm>
        </p:spPr>
        <p:txBody>
          <a:bodyPr anchor="t"/>
          <a:lstStyle/>
          <a:p>
            <a:r>
              <a:rPr lang="sv-SE" dirty="0"/>
              <a:t>Dina anteckningar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3FF6C39-2341-31DC-B541-706BA6BDA642}"/>
              </a:ext>
            </a:extLst>
          </p:cNvPr>
          <p:cNvSpPr txBox="1"/>
          <p:nvPr userDrawn="1"/>
        </p:nvSpPr>
        <p:spPr>
          <a:xfrm>
            <a:off x="430924" y="52551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endParaRPr lang="sv-SE" sz="2400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F62E1B40-F613-6DBE-0268-75C17F918B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4" y="5791060"/>
            <a:ext cx="10642454" cy="5652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sv-SE" dirty="0"/>
              <a:t>Om du vill föra anteckningar.</a:t>
            </a:r>
          </a:p>
        </p:txBody>
      </p:sp>
    </p:spTree>
    <p:extLst>
      <p:ext uri="{BB962C8B-B14F-4D97-AF65-F5344CB8AC3E}">
        <p14:creationId xmlns:p14="http://schemas.microsoft.com/office/powerpoint/2010/main" val="21638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l–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DAD75157-2CF5-43DE-9D1C-3B451B4B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20" y="1250479"/>
            <a:ext cx="5168055" cy="8801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8498AC19-0878-4078-B419-F210CA38C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20" y="2397440"/>
            <a:ext cx="5168055" cy="364851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E0A6B9-3A25-4D77-BE60-015619894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17330" y="-13285"/>
            <a:ext cx="6385180" cy="6892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  <a:gd name="connsiteX0" fmla="*/ 0 w 1233996"/>
              <a:gd name="connsiteY0" fmla="*/ 5749305 h 5749305"/>
              <a:gd name="connsiteX1" fmla="*/ 1071872 w 1233996"/>
              <a:gd name="connsiteY1" fmla="*/ 772060 h 5749305"/>
              <a:gd name="connsiteX2" fmla="*/ 1231615 w 1233996"/>
              <a:gd name="connsiteY2" fmla="*/ 0 h 5749305"/>
              <a:gd name="connsiteX3" fmla="*/ 1233996 w 1233996"/>
              <a:gd name="connsiteY3" fmla="*/ 5749305 h 5749305"/>
              <a:gd name="connsiteX4" fmla="*/ 0 w 1233996"/>
              <a:gd name="connsiteY4" fmla="*/ 5749305 h 5749305"/>
              <a:gd name="connsiteX0" fmla="*/ 0 w 1233996"/>
              <a:gd name="connsiteY0" fmla="*/ 5749305 h 5749305"/>
              <a:gd name="connsiteX1" fmla="*/ 1071872 w 1233996"/>
              <a:gd name="connsiteY1" fmla="*/ 772060 h 5749305"/>
              <a:gd name="connsiteX2" fmla="*/ 1231615 w 1233996"/>
              <a:gd name="connsiteY2" fmla="*/ 0 h 5749305"/>
              <a:gd name="connsiteX3" fmla="*/ 1233996 w 1233996"/>
              <a:gd name="connsiteY3" fmla="*/ 5749305 h 5749305"/>
              <a:gd name="connsiteX4" fmla="*/ 0 w 1233996"/>
              <a:gd name="connsiteY4" fmla="*/ 5749305 h 5749305"/>
              <a:gd name="connsiteX0" fmla="*/ 0 w 1233996"/>
              <a:gd name="connsiteY0" fmla="*/ 6868391 h 6868391"/>
              <a:gd name="connsiteX1" fmla="*/ 241323 w 1233996"/>
              <a:gd name="connsiteY1" fmla="*/ 0 h 6868391"/>
              <a:gd name="connsiteX2" fmla="*/ 1231615 w 1233996"/>
              <a:gd name="connsiteY2" fmla="*/ 1119086 h 6868391"/>
              <a:gd name="connsiteX3" fmla="*/ 1233996 w 1233996"/>
              <a:gd name="connsiteY3" fmla="*/ 6868391 h 6868391"/>
              <a:gd name="connsiteX4" fmla="*/ 0 w 1233996"/>
              <a:gd name="connsiteY4" fmla="*/ 6868391 h 6868391"/>
              <a:gd name="connsiteX0" fmla="*/ 0 w 1235763"/>
              <a:gd name="connsiteY0" fmla="*/ 6892305 h 6892305"/>
              <a:gd name="connsiteX1" fmla="*/ 241323 w 1235763"/>
              <a:gd name="connsiteY1" fmla="*/ 23914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39480 w 1235763"/>
              <a:gd name="connsiteY1" fmla="*/ 21533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45582 w 1235763"/>
              <a:gd name="connsiteY1" fmla="*/ 11023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45582 w 1235763"/>
              <a:gd name="connsiteY1" fmla="*/ 3880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763" h="6892305">
                <a:moveTo>
                  <a:pt x="0" y="6892305"/>
                </a:moveTo>
                <a:lnTo>
                  <a:pt x="245582" y="3880"/>
                </a:lnTo>
                <a:cubicBezTo>
                  <a:pt x="577634" y="-3298"/>
                  <a:pt x="903585" y="7178"/>
                  <a:pt x="1235637" y="0"/>
                </a:cubicBezTo>
                <a:cubicBezTo>
                  <a:pt x="1236431" y="1916435"/>
                  <a:pt x="1233202" y="4975870"/>
                  <a:pt x="1233996" y="6892305"/>
                </a:cubicBezTo>
                <a:lnTo>
                  <a:pt x="0" y="6892305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1332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tx1"/>
                </a:solidFill>
              </a:defRPr>
            </a:lvl1pPr>
          </a:lstStyle>
          <a:p>
            <a:r>
              <a:rPr lang="sv-SE"/>
              <a:t>.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8BC990-E3F0-4969-A62C-2B2DAB821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3045" y="-26568"/>
            <a:ext cx="1565663" cy="6887833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  <a:gd name="connsiteX0" fmla="*/ 0 w 1547499"/>
              <a:gd name="connsiteY0" fmla="*/ 6878649 h 6884567"/>
              <a:gd name="connsiteX1" fmla="*/ 1545097 w 1547499"/>
              <a:gd name="connsiteY1" fmla="*/ 0 h 6884567"/>
              <a:gd name="connsiteX2" fmla="*/ 1542758 w 1547499"/>
              <a:gd name="connsiteY2" fmla="*/ 1085067 h 6884567"/>
              <a:gd name="connsiteX3" fmla="*/ 314033 w 1547499"/>
              <a:gd name="connsiteY3" fmla="*/ 6884567 h 6884567"/>
              <a:gd name="connsiteX4" fmla="*/ 0 w 1547499"/>
              <a:gd name="connsiteY4" fmla="*/ 6878649 h 6884567"/>
              <a:gd name="connsiteX0" fmla="*/ 0 w 1565663"/>
              <a:gd name="connsiteY0" fmla="*/ 6878649 h 6884567"/>
              <a:gd name="connsiteX1" fmla="*/ 1545097 w 1565663"/>
              <a:gd name="connsiteY1" fmla="*/ 0 h 6884567"/>
              <a:gd name="connsiteX2" fmla="*/ 1565618 w 1565663"/>
              <a:gd name="connsiteY2" fmla="*/ 20444 h 6884567"/>
              <a:gd name="connsiteX3" fmla="*/ 314033 w 1565663"/>
              <a:gd name="connsiteY3" fmla="*/ 6884567 h 6884567"/>
              <a:gd name="connsiteX4" fmla="*/ 0 w 1565663"/>
              <a:gd name="connsiteY4" fmla="*/ 6878649 h 6884567"/>
              <a:gd name="connsiteX0" fmla="*/ 0 w 1565663"/>
              <a:gd name="connsiteY0" fmla="*/ 6878649 h 6887833"/>
              <a:gd name="connsiteX1" fmla="*/ 1545097 w 1565663"/>
              <a:gd name="connsiteY1" fmla="*/ 0 h 6887833"/>
              <a:gd name="connsiteX2" fmla="*/ 1565618 w 1565663"/>
              <a:gd name="connsiteY2" fmla="*/ 20444 h 6887833"/>
              <a:gd name="connsiteX3" fmla="*/ 349955 w 1565663"/>
              <a:gd name="connsiteY3" fmla="*/ 6887833 h 6887833"/>
              <a:gd name="connsiteX4" fmla="*/ 0 w 1565663"/>
              <a:gd name="connsiteY4" fmla="*/ 6878649 h 688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663" h="6887833">
                <a:moveTo>
                  <a:pt x="0" y="6878649"/>
                </a:moveTo>
                <a:lnTo>
                  <a:pt x="1545097" y="0"/>
                </a:lnTo>
                <a:cubicBezTo>
                  <a:pt x="1551258" y="26931"/>
                  <a:pt x="1566602" y="-16011"/>
                  <a:pt x="1565618" y="20444"/>
                </a:cubicBezTo>
                <a:lnTo>
                  <a:pt x="349955" y="6887833"/>
                </a:lnTo>
                <a:lnTo>
                  <a:pt x="0" y="68786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06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1226128"/>
            <a:ext cx="10642454" cy="91137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" y="2407521"/>
            <a:ext cx="10642455" cy="3681552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20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i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5A8680-7F58-81C6-5883-0C5AF288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1226128"/>
            <a:ext cx="10642454" cy="91137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8" y="2407521"/>
            <a:ext cx="5191993" cy="368155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825" y="6140310"/>
            <a:ext cx="5205413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7C6F9F6A-5EE1-426E-AAF4-F9163894A5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1083" y="2407521"/>
            <a:ext cx="5198919" cy="368155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02F528CE-D42C-4F3A-A140-BC71A68198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9234" y="6140310"/>
            <a:ext cx="5205413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27591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 eller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8">
            <a:extLst>
              <a:ext uri="{FF2B5EF4-FFF2-40B4-BE49-F238E27FC236}">
                <a16:creationId xmlns:a16="http://schemas.microsoft.com/office/drawing/2014/main" id="{72F526EF-00E3-1C7B-2CC1-97129E97A0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4" y="5791060"/>
            <a:ext cx="10642454" cy="5652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sv-SE" dirty="0"/>
              <a:t>Tabell/diagram XX. Text som kort förklarar innehållet i tabellen eller diagrammet.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24C37A10-88DB-9360-448A-20639F3D6A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3" y="1952626"/>
            <a:ext cx="10642454" cy="3547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Platshållare för tabell eller diagram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45A8886-10A5-7F0F-9E0A-F9BCBACC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1226129"/>
            <a:ext cx="10642454" cy="457200"/>
          </a:xfrm>
        </p:spPr>
        <p:txBody>
          <a:bodyPr anchor="t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472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k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innehåll 11">
            <a:extLst>
              <a:ext uri="{FF2B5EF4-FFF2-40B4-BE49-F238E27FC236}">
                <a16:creationId xmlns:a16="http://schemas.microsoft.com/office/drawing/2014/main" id="{CFA737C2-22B0-4972-A655-E0EBC3CE4BE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68927" y="3917105"/>
            <a:ext cx="5195455" cy="2556024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Välj objekt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9B70EFF5-103B-40E9-9FCD-4568DC92A5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38541" y="1278080"/>
            <a:ext cx="5195455" cy="2556024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Välj objekt</a:t>
            </a:r>
          </a:p>
        </p:txBody>
      </p:sp>
      <p:sp>
        <p:nvSpPr>
          <p:cNvPr id="7" name="Platshållare för innehåll 11">
            <a:extLst>
              <a:ext uri="{FF2B5EF4-FFF2-40B4-BE49-F238E27FC236}">
                <a16:creationId xmlns:a16="http://schemas.microsoft.com/office/drawing/2014/main" id="{D77B211B-F194-4A43-BF7A-62F518DA6C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927" y="1278080"/>
            <a:ext cx="5195455" cy="2556024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Välj objekt</a:t>
            </a:r>
          </a:p>
        </p:txBody>
      </p:sp>
      <p:sp>
        <p:nvSpPr>
          <p:cNvPr id="16" name="Platshållare för innehåll 11">
            <a:extLst>
              <a:ext uri="{FF2B5EF4-FFF2-40B4-BE49-F238E27FC236}">
                <a16:creationId xmlns:a16="http://schemas.microsoft.com/office/drawing/2014/main" id="{305AD0E1-5ECD-4AE7-B74F-E4C33179C4A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38541" y="3917105"/>
            <a:ext cx="5195455" cy="2556024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Välj objekt</a:t>
            </a:r>
          </a:p>
        </p:txBody>
      </p:sp>
    </p:spTree>
    <p:extLst>
      <p:ext uri="{BB962C8B-B14F-4D97-AF65-F5344CB8AC3E}">
        <p14:creationId xmlns:p14="http://schemas.microsoft.com/office/powerpoint/2010/main" val="31806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825" y="3573754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05FC7AEF-5E77-4E7B-90F2-4920904C6E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439" y="3573754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1864F0BA-6C86-464C-8797-E2A18CE9C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25" y="6212779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9CF59FF9-6AD4-4F26-B597-EC8568D9F5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8439" y="6212779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D8502A16-AA19-4E0B-AD6C-FDF1380549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6288" y="1273843"/>
            <a:ext cx="5187950" cy="2233613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20" name="Platshållare för bild 2">
            <a:extLst>
              <a:ext uri="{FF2B5EF4-FFF2-40B4-BE49-F238E27FC236}">
                <a16:creationId xmlns:a16="http://schemas.microsoft.com/office/drawing/2014/main" id="{4F423E97-AED0-44CF-8D1B-7830CB26F37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26595" y="1273843"/>
            <a:ext cx="5187950" cy="2233613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23" name="Platshållare för bild 2">
            <a:extLst>
              <a:ext uri="{FF2B5EF4-FFF2-40B4-BE49-F238E27FC236}">
                <a16:creationId xmlns:a16="http://schemas.microsoft.com/office/drawing/2014/main" id="{1F062928-8BD1-4CA5-AA20-E60D0F7671C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6288" y="3908808"/>
            <a:ext cx="5187950" cy="2233613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24" name="Platshållare för bild 2">
            <a:extLst>
              <a:ext uri="{FF2B5EF4-FFF2-40B4-BE49-F238E27FC236}">
                <a16:creationId xmlns:a16="http://schemas.microsoft.com/office/drawing/2014/main" id="{BEE2F423-B0EB-442A-AC1F-47493895D0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26595" y="3908808"/>
            <a:ext cx="5187950" cy="2233613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sv-SE" dirty="0"/>
              <a:t>Plats för bild</a:t>
            </a:r>
          </a:p>
        </p:txBody>
      </p:sp>
    </p:spTree>
    <p:extLst>
      <p:ext uri="{BB962C8B-B14F-4D97-AF65-F5344CB8AC3E}">
        <p14:creationId xmlns:p14="http://schemas.microsoft.com/office/powerpoint/2010/main" val="16899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 – 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11">
            <a:extLst>
              <a:ext uri="{FF2B5EF4-FFF2-40B4-BE49-F238E27FC236}">
                <a16:creationId xmlns:a16="http://schemas.microsoft.com/office/drawing/2014/main" id="{A605C91C-2FA0-4F48-AE1F-51A62A2BF56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2000" cy="6858000"/>
          </a:xfrm>
        </p:spPr>
        <p:txBody>
          <a:bodyPr tIns="2088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Bild/Film</a:t>
            </a:r>
          </a:p>
        </p:txBody>
      </p: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AF643BAA-E40A-4F4E-AE25-F98D6F0C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7" y="872"/>
            <a:ext cx="1019908" cy="101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8367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 –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4EC2FD-BC9A-48B1-8311-548D133243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0" name="Platshållare för innehåll 11">
            <a:extLst>
              <a:ext uri="{FF2B5EF4-FFF2-40B4-BE49-F238E27FC236}">
                <a16:creationId xmlns:a16="http://schemas.microsoft.com/office/drawing/2014/main" id="{9CE3A454-2A74-593C-C3C4-60BA25866FD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2000" cy="6858000"/>
          </a:xfrm>
        </p:spPr>
        <p:txBody>
          <a:bodyPr tIns="2088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Bild/Film</a:t>
            </a:r>
          </a:p>
        </p:txBody>
      </p:sp>
    </p:spTree>
    <p:extLst>
      <p:ext uri="{BB962C8B-B14F-4D97-AF65-F5344CB8AC3E}">
        <p14:creationId xmlns:p14="http://schemas.microsoft.com/office/powerpoint/2010/main" val="28083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anrubrik svart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4EC2FD-BC9A-48B1-8311-548D133243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/>
              <a:t>Mellanrubrik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0723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ande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887104"/>
            <a:ext cx="8169419" cy="152924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Tack för uppmärksamheten!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A38726-4B59-42B1-BEB5-BAF39E474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055" y="3195449"/>
            <a:ext cx="6490554" cy="242742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sv-SE" dirty="0"/>
              <a:t>Namn, organisation, telefonnummer, e-postadress, webbadress etc.</a:t>
            </a:r>
          </a:p>
        </p:txBody>
      </p:sp>
      <p:pic>
        <p:nvPicPr>
          <p:cNvPr id="4" name="Bildobjekt 3" descr="Ordbild med SLU:s löfte: Science and education for sustainable Life">
            <a:extLst>
              <a:ext uri="{FF2B5EF4-FFF2-40B4-BE49-F238E27FC236}">
                <a16:creationId xmlns:a16="http://schemas.microsoft.com/office/drawing/2014/main" id="{161E3A8A-3263-4EE6-96EF-548DE9119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3200" y="7200"/>
            <a:ext cx="2250000" cy="6824702"/>
          </a:xfrm>
          <a:prstGeom prst="rect">
            <a:avLst/>
          </a:prstGeom>
        </p:spPr>
      </p:pic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32D95E5-095E-4AF8-A88F-8D008694B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0055" y="2868783"/>
            <a:ext cx="6490554" cy="291089"/>
          </a:xfrm>
        </p:spPr>
        <p:txBody>
          <a:bodyPr anchor="b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/>
            </a:lvl1pPr>
          </a:lstStyle>
          <a:p>
            <a:r>
              <a:rPr lang="sv-SE" sz="1600" dirty="0"/>
              <a:t>KONTAKTUPPGIFTER</a:t>
            </a:r>
          </a:p>
        </p:txBody>
      </p:sp>
    </p:spTree>
    <p:extLst>
      <p:ext uri="{BB962C8B-B14F-4D97-AF65-F5344CB8AC3E}">
        <p14:creationId xmlns:p14="http://schemas.microsoft.com/office/powerpoint/2010/main" val="136839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SLU:s profilkollage i bakgrunden och SLU:s löfte – Science and Education for Sustainable Life – som ordbild i förgrunden.">
            <a:extLst>
              <a:ext uri="{FF2B5EF4-FFF2-40B4-BE49-F238E27FC236}">
                <a16:creationId xmlns:a16="http://schemas.microsoft.com/office/drawing/2014/main" id="{09A38BAE-415F-48E3-BFF7-C08177B18C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00D1D80-F5E4-4596-8236-DC8D5A3EB490}"/>
              </a:ext>
            </a:extLst>
          </p:cNvPr>
          <p:cNvSpPr/>
          <p:nvPr userDrawn="1"/>
        </p:nvSpPr>
        <p:spPr>
          <a:xfrm>
            <a:off x="5600700" y="872292"/>
            <a:ext cx="966355" cy="935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" name="Group 4" descr="SLU:s logotyp.">
            <a:extLst>
              <a:ext uri="{FF2B5EF4-FFF2-40B4-BE49-F238E27FC236}">
                <a16:creationId xmlns:a16="http://schemas.microsoft.com/office/drawing/2014/main" id="{4686778B-A416-4079-AAA0-A3FE9CDCD68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672138" y="793750"/>
            <a:ext cx="849312" cy="854075"/>
            <a:chOff x="3573" y="500"/>
            <a:chExt cx="535" cy="53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68530C6-AB59-4438-8214-4D8CD19DC24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573" y="500"/>
              <a:ext cx="535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0C9CB61-8DFA-4370-8AA1-B5A54FA0EA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1" y="500"/>
              <a:ext cx="257" cy="345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rgbClr val="690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EC247F9-0193-4FBB-B6E1-2998D29003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3" y="500"/>
              <a:ext cx="257" cy="345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49ACFD5-ED1E-4A53-836D-628626254A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890"/>
              <a:ext cx="101" cy="148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57B3C7F-15F6-431B-B3DC-BEA9381FCE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5" y="892"/>
              <a:ext cx="110" cy="144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9BBD18A-E976-46C7-8578-32BC5CFFAC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8" y="892"/>
              <a:ext cx="140" cy="146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86190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– klorofy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2184770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4761560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307015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– äp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588" y="2140966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3588" y="4717756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Namn, organisation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A5FFA424-4064-4DF3-0A50-08902335E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24608" r="24712" b="24483"/>
          <a:stretch/>
        </p:blipFill>
        <p:spPr>
          <a:xfrm>
            <a:off x="260072" y="258978"/>
            <a:ext cx="503569" cy="5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0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– plom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0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2184770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21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4761560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297062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– havsv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0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2184770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21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4761560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425535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– sk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0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2184770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21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4761560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121693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D077B0EB-C7B7-43AB-8A6A-B3EB0DEE2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3" y="800100"/>
            <a:ext cx="8641772" cy="880197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Innehåll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81B56D4-D572-4F77-ADFE-A496E83B0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9950389-10F4-457A-987D-FDD9A7550B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BA4E1A3-C424-492E-980C-420CF1ECD8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0F966FE-8E3B-4344-AE8D-478E20AFEC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97503E8-9288-4CB1-A5AA-B956986E94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D2D20C9-0781-4420-82D4-B22761D426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99C489A3-F9A8-462F-B8AE-A8B3134F7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2783" y="1960814"/>
            <a:ext cx="86417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2pPr>
            <a:lvl3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3pPr>
            <a:lvl4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4pPr>
            <a:lvl5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895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l –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94E1DE-A3B7-A297-0BBA-32295986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1226128"/>
            <a:ext cx="10642454" cy="91137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F18BEE-4214-9876-BF8E-A06416FAD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" y="2407521"/>
            <a:ext cx="10642455" cy="3681552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8BC990-E3F0-4969-A62C-2B2DAB821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74669" y="1014582"/>
            <a:ext cx="1543488" cy="5849336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488" h="5849336">
                <a:moveTo>
                  <a:pt x="0" y="5843418"/>
                </a:moveTo>
                <a:lnTo>
                  <a:pt x="1538565" y="0"/>
                </a:lnTo>
                <a:cubicBezTo>
                  <a:pt x="1544726" y="26931"/>
                  <a:pt x="1543742" y="13381"/>
                  <a:pt x="1542758" y="49836"/>
                </a:cubicBezTo>
                <a:lnTo>
                  <a:pt x="314033" y="5849336"/>
                </a:lnTo>
                <a:lnTo>
                  <a:pt x="0" y="58434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E0A6B9-3A25-4D77-BE60-015619894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60963" y="1108695"/>
            <a:ext cx="1233996" cy="5749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996" h="5749305">
                <a:moveTo>
                  <a:pt x="0" y="5749305"/>
                </a:moveTo>
                <a:lnTo>
                  <a:pt x="1231615" y="0"/>
                </a:lnTo>
                <a:cubicBezTo>
                  <a:pt x="1232409" y="1916435"/>
                  <a:pt x="1233202" y="3832870"/>
                  <a:pt x="1233996" y="5749305"/>
                </a:cubicBezTo>
                <a:lnTo>
                  <a:pt x="0" y="5749305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720000" bIns="165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25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D002A85-B127-475E-ADC4-27F8DC22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2" y="800100"/>
            <a:ext cx="10515600" cy="880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8FD374E-AE23-4243-BB8A-E206234C6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072" y="1960708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 descr="SLU:s logotyp.">
            <a:extLst>
              <a:ext uri="{FF2B5EF4-FFF2-40B4-BE49-F238E27FC236}">
                <a16:creationId xmlns:a16="http://schemas.microsoft.com/office/drawing/2014/main" id="{6CBB460D-1B7A-4441-A3D9-64BD73112B9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72" y="258978"/>
            <a:ext cx="503569" cy="5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6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79" r:id="rId9"/>
    <p:sldLayoutId id="2147483669" r:id="rId10"/>
    <p:sldLayoutId id="2147483670" r:id="rId11"/>
    <p:sldLayoutId id="2147483671" r:id="rId12"/>
    <p:sldLayoutId id="2147483678" r:id="rId13"/>
    <p:sldLayoutId id="2147483673" r:id="rId14"/>
    <p:sldLayoutId id="2147483674" r:id="rId15"/>
    <p:sldLayoutId id="2147483672" r:id="rId16"/>
    <p:sldLayoutId id="2147483675" r:id="rId17"/>
    <p:sldLayoutId id="2147483676" r:id="rId18"/>
    <p:sldLayoutId id="214748367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t.slu.se/ppt-malla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0ABC47-70E0-485C-8D48-C985B0B8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Osäker på hur mallen fungerar?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F78AEFE-590F-6091-444D-F901E393C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2407521"/>
            <a:ext cx="6170938" cy="368155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v-SE" dirty="0"/>
              <a:t>Det finns korta instruktionsfilmer </a:t>
            </a:r>
            <a:br>
              <a:rPr lang="sv-SE" dirty="0"/>
            </a:br>
            <a:r>
              <a:rPr lang="sv-SE" dirty="0"/>
              <a:t>om hur du använder SLU:s powerpointmall på medarbetarwebben.</a:t>
            </a:r>
          </a:p>
          <a:p>
            <a:pPr marL="0" indent="0">
              <a:lnSpc>
                <a:spcPct val="100000"/>
              </a:lnSpc>
              <a:buNone/>
            </a:pPr>
            <a:endParaRPr lang="sv-SE" dirty="0"/>
          </a:p>
          <a:p>
            <a:pPr>
              <a:lnSpc>
                <a:spcPct val="100000"/>
              </a:lnSpc>
            </a:pPr>
            <a:r>
              <a:rPr lang="sv-SE" dirty="0">
                <a:hlinkClick r:id="rId3"/>
              </a:rPr>
              <a:t>https://internt.slu.se/ppt-mallar</a:t>
            </a:r>
            <a:endParaRPr lang="sv-SE" dirty="0"/>
          </a:p>
          <a:p>
            <a:pPr marL="0" indent="0">
              <a:lnSpc>
                <a:spcPct val="100000"/>
              </a:lnSpc>
              <a:buNone/>
            </a:pPr>
            <a:endParaRPr lang="sv-SE" dirty="0"/>
          </a:p>
          <a:p>
            <a:endParaRPr lang="sv-SE" dirty="0"/>
          </a:p>
        </p:txBody>
      </p:sp>
      <p:grpSp>
        <p:nvGrpSpPr>
          <p:cNvPr id="26" name="Grupp 25" descr="Framsidesbild på instruktionsfilmen Byta färg på kilen.">
            <a:extLst>
              <a:ext uri="{FF2B5EF4-FFF2-40B4-BE49-F238E27FC236}">
                <a16:creationId xmlns:a16="http://schemas.microsoft.com/office/drawing/2014/main" id="{43AE5418-2C84-CD5D-B274-A16179B70A3C}"/>
              </a:ext>
            </a:extLst>
          </p:cNvPr>
          <p:cNvGrpSpPr/>
          <p:nvPr/>
        </p:nvGrpSpPr>
        <p:grpSpPr>
          <a:xfrm>
            <a:off x="6143424" y="4038809"/>
            <a:ext cx="3699318" cy="2081242"/>
            <a:chOff x="6143424" y="4038809"/>
            <a:chExt cx="3699318" cy="2081242"/>
          </a:xfrm>
        </p:grpSpPr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4A41AB4E-0C92-1F22-011E-CB48F5BF6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3424" y="4038809"/>
              <a:ext cx="3699318" cy="2081242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104CAA00-1D8C-35DB-DAEE-167E0442010A}"/>
                </a:ext>
              </a:extLst>
            </p:cNvPr>
            <p:cNvSpPr/>
            <p:nvPr/>
          </p:nvSpPr>
          <p:spPr>
            <a:xfrm>
              <a:off x="7250667" y="4308411"/>
              <a:ext cx="1541876" cy="1541876"/>
            </a:xfrm>
            <a:prstGeom prst="ellipse">
              <a:avLst/>
            </a:prstGeom>
            <a:noFill/>
            <a:ln w="158750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20" name="Triangel 19">
              <a:extLst>
                <a:ext uri="{FF2B5EF4-FFF2-40B4-BE49-F238E27FC236}">
                  <a16:creationId xmlns:a16="http://schemas.microsoft.com/office/drawing/2014/main" id="{7E373152-61EF-09E5-0E40-BC89C97B8A40}"/>
                </a:ext>
              </a:extLst>
            </p:cNvPr>
            <p:cNvSpPr/>
            <p:nvPr/>
          </p:nvSpPr>
          <p:spPr>
            <a:xfrm rot="5400000">
              <a:off x="7647153" y="4742797"/>
              <a:ext cx="1056529" cy="673103"/>
            </a:xfrm>
            <a:prstGeom prst="triangle">
              <a:avLst/>
            </a:prstGeom>
            <a:solidFill>
              <a:schemeClr val="bg1">
                <a:alpha val="5972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</p:grpSp>
      <p:grpSp>
        <p:nvGrpSpPr>
          <p:cNvPr id="14" name="Grupp 13" descr="Framsidesbild på instruktionsfilmen Byta till egen bild.">
            <a:extLst>
              <a:ext uri="{FF2B5EF4-FFF2-40B4-BE49-F238E27FC236}">
                <a16:creationId xmlns:a16="http://schemas.microsoft.com/office/drawing/2014/main" id="{A0774E40-537E-9C64-E6D6-669A521A9DB1}"/>
              </a:ext>
            </a:extLst>
          </p:cNvPr>
          <p:cNvGrpSpPr/>
          <p:nvPr/>
        </p:nvGrpSpPr>
        <p:grpSpPr>
          <a:xfrm>
            <a:off x="7203841" y="2777962"/>
            <a:ext cx="3703565" cy="2087025"/>
            <a:chOff x="7203841" y="2777962"/>
            <a:chExt cx="3703565" cy="2087025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65D4295E-28E3-B4DA-3C85-796E97D7F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841" y="2777962"/>
              <a:ext cx="3703565" cy="2087025"/>
            </a:xfrm>
            <a:prstGeom prst="rect">
              <a:avLst/>
            </a:prstGeom>
          </p:spPr>
        </p:pic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51BBD756-C5F4-C863-6EFE-6436A9BF2460}"/>
                </a:ext>
              </a:extLst>
            </p:cNvPr>
            <p:cNvGrpSpPr/>
            <p:nvPr/>
          </p:nvGrpSpPr>
          <p:grpSpPr>
            <a:xfrm>
              <a:off x="8242278" y="2982459"/>
              <a:ext cx="1541876" cy="1541875"/>
              <a:chOff x="7873807" y="3291635"/>
              <a:chExt cx="1913324" cy="1913324"/>
            </a:xfrm>
          </p:grpSpPr>
          <p:sp>
            <p:nvSpPr>
              <p:cNvPr id="22" name="Ellips 21">
                <a:extLst>
                  <a:ext uri="{FF2B5EF4-FFF2-40B4-BE49-F238E27FC236}">
                    <a16:creationId xmlns:a16="http://schemas.microsoft.com/office/drawing/2014/main" id="{6C1704A8-64A7-A021-4624-8FE9FB991173}"/>
                  </a:ext>
                </a:extLst>
              </p:cNvPr>
              <p:cNvSpPr/>
              <p:nvPr/>
            </p:nvSpPr>
            <p:spPr>
              <a:xfrm>
                <a:off x="7873807" y="3291635"/>
                <a:ext cx="1913324" cy="1913324"/>
              </a:xfrm>
              <a:prstGeom prst="ellipse">
                <a:avLst/>
              </a:prstGeom>
              <a:noFill/>
              <a:ln w="158750">
                <a:solidFill>
                  <a:schemeClr val="bg1">
                    <a:lumMod val="75000"/>
                    <a:alpha val="80169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23" name="Triangel 22">
                <a:extLst>
                  <a:ext uri="{FF2B5EF4-FFF2-40B4-BE49-F238E27FC236}">
                    <a16:creationId xmlns:a16="http://schemas.microsoft.com/office/drawing/2014/main" id="{81E07BA9-6DB4-57EC-8677-090DAC8EAFA0}"/>
                  </a:ext>
                </a:extLst>
              </p:cNvPr>
              <p:cNvSpPr/>
              <p:nvPr/>
            </p:nvSpPr>
            <p:spPr>
              <a:xfrm rot="5400000">
                <a:off x="8365809" y="3830668"/>
                <a:ext cx="1311054" cy="835258"/>
              </a:xfrm>
              <a:prstGeom prst="triangle">
                <a:avLst/>
              </a:prstGeom>
              <a:solidFill>
                <a:schemeClr val="bg1">
                  <a:lumMod val="75000"/>
                  <a:alpha val="7984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</p:grpSp>
      </p:grpSp>
      <p:grpSp>
        <p:nvGrpSpPr>
          <p:cNvPr id="6" name="Grupp 5" descr="Framsidesbild på instruktionsfilmen Infoga ny sida och ändra layout.">
            <a:extLst>
              <a:ext uri="{FF2B5EF4-FFF2-40B4-BE49-F238E27FC236}">
                <a16:creationId xmlns:a16="http://schemas.microsoft.com/office/drawing/2014/main" id="{61251E8E-D4FF-C718-8AE5-29595140EECF}"/>
              </a:ext>
            </a:extLst>
          </p:cNvPr>
          <p:cNvGrpSpPr/>
          <p:nvPr/>
        </p:nvGrpSpPr>
        <p:grpSpPr>
          <a:xfrm>
            <a:off x="8020836" y="1327063"/>
            <a:ext cx="3699318" cy="2081242"/>
            <a:chOff x="8020836" y="1327063"/>
            <a:chExt cx="3699318" cy="2081242"/>
          </a:xfrm>
        </p:grpSpPr>
        <p:pic>
          <p:nvPicPr>
            <p:cNvPr id="5" name="Bildobjekt 4" descr="Framsidesbild på instruktionsfilmen Infoga ny sida och ändra layout.">
              <a:extLst>
                <a:ext uri="{FF2B5EF4-FFF2-40B4-BE49-F238E27FC236}">
                  <a16:creationId xmlns:a16="http://schemas.microsoft.com/office/drawing/2014/main" id="{7E310EED-3291-B32F-FFF9-526222224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0836" y="1327063"/>
              <a:ext cx="3699318" cy="2081242"/>
            </a:xfrm>
            <a:prstGeom prst="rect">
              <a:avLst/>
            </a:prstGeom>
          </p:spPr>
        </p:pic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D5353FCB-39CB-CA08-536E-09C9E8038175}"/>
                </a:ext>
              </a:extLst>
            </p:cNvPr>
            <p:cNvGrpSpPr/>
            <p:nvPr/>
          </p:nvGrpSpPr>
          <p:grpSpPr>
            <a:xfrm>
              <a:off x="9055624" y="1676980"/>
              <a:ext cx="1359952" cy="1359953"/>
              <a:chOff x="8237285" y="2253963"/>
              <a:chExt cx="1913324" cy="1913324"/>
            </a:xfrm>
            <a:effectLst>
              <a:outerShdw blurRad="111498" dist="47851" dir="8100000" sx="99733" sy="99733" algn="ctr" rotWithShape="0">
                <a:srgbClr val="000000">
                  <a:alpha val="43137"/>
                </a:srgbClr>
              </a:outerShdw>
            </a:effectLst>
          </p:grpSpPr>
          <p:sp>
            <p:nvSpPr>
              <p:cNvPr id="15" name="Ellips 14">
                <a:extLst>
                  <a:ext uri="{FF2B5EF4-FFF2-40B4-BE49-F238E27FC236}">
                    <a16:creationId xmlns:a16="http://schemas.microsoft.com/office/drawing/2014/main" id="{9D74456E-2B2F-DED9-34A2-E90D73E12E33}"/>
                  </a:ext>
                </a:extLst>
              </p:cNvPr>
              <p:cNvSpPr/>
              <p:nvPr/>
            </p:nvSpPr>
            <p:spPr>
              <a:xfrm>
                <a:off x="8237285" y="2253963"/>
                <a:ext cx="1913324" cy="1913324"/>
              </a:xfrm>
              <a:prstGeom prst="ellipse">
                <a:avLst/>
              </a:prstGeom>
              <a:noFill/>
              <a:ln w="158750">
                <a:solidFill>
                  <a:schemeClr val="accent2">
                    <a:lumMod val="50000"/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16" name="Triangel 15">
                <a:extLst>
                  <a:ext uri="{FF2B5EF4-FFF2-40B4-BE49-F238E27FC236}">
                    <a16:creationId xmlns:a16="http://schemas.microsoft.com/office/drawing/2014/main" id="{1B6631B3-8D13-9C7E-9C76-864C3B18A85E}"/>
                  </a:ext>
                </a:extLst>
              </p:cNvPr>
              <p:cNvSpPr/>
              <p:nvPr/>
            </p:nvSpPr>
            <p:spPr>
              <a:xfrm rot="5400000">
                <a:off x="8729287" y="2792996"/>
                <a:ext cx="1311054" cy="835258"/>
              </a:xfrm>
              <a:prstGeom prst="triangle">
                <a:avLst/>
              </a:prstGeom>
              <a:solidFill>
                <a:schemeClr val="accent2">
                  <a:lumMod val="50000"/>
                  <a:alpha val="5972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853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C21334-28D2-0E40-A8FC-C6086AE71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sv-SE" dirty="0"/>
              <a:t>Plats för tabellrubrik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A8AEFC0-D199-A85F-976C-A85EEB7A9C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b="1" dirty="0"/>
              <a:t>Tabell XX. </a:t>
            </a:r>
            <a:r>
              <a:rPr lang="sv-SE" dirty="0"/>
              <a:t>Text som kort förklarar innehållet i tabellen</a:t>
            </a:r>
            <a:r>
              <a:rPr lang="sv-SE" b="1" dirty="0"/>
              <a:t>.</a:t>
            </a:r>
            <a:endParaRPr lang="sv-SE" dirty="0"/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E6B4737F-929C-D795-FF63-E2C743A66E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035712"/>
              </p:ext>
            </p:extLst>
          </p:nvPr>
        </p:nvGraphicFramePr>
        <p:xfrm>
          <a:off x="766763" y="1952625"/>
          <a:ext cx="10642600" cy="33375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321300">
                  <a:extLst>
                    <a:ext uri="{9D8B030D-6E8A-4147-A177-3AD203B41FA5}">
                      <a16:colId xmlns:a16="http://schemas.microsoft.com/office/drawing/2014/main" val="1579986970"/>
                    </a:ext>
                  </a:extLst>
                </a:gridCol>
                <a:gridCol w="5321300">
                  <a:extLst>
                    <a:ext uri="{9D8B030D-6E8A-4147-A177-3AD203B41FA5}">
                      <a16:colId xmlns:a16="http://schemas.microsoft.com/office/drawing/2014/main" val="3631207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Rubrik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Rubrik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07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75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812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7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2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949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654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296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9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3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7F1029-D9BB-2720-1737-06077844E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sv-SE" dirty="0"/>
              <a:t>Plats för diagramrubrik</a:t>
            </a:r>
          </a:p>
        </p:txBody>
      </p:sp>
      <p:graphicFrame>
        <p:nvGraphicFramePr>
          <p:cNvPr id="16" name="Platshållare för innehåll 15" descr="Diagram.">
            <a:extLst>
              <a:ext uri="{FF2B5EF4-FFF2-40B4-BE49-F238E27FC236}">
                <a16:creationId xmlns:a16="http://schemas.microsoft.com/office/drawing/2014/main" id="{8643466F-61C3-063C-EACD-AAA56B7653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368204"/>
              </p:ext>
            </p:extLst>
          </p:nvPr>
        </p:nvGraphicFramePr>
        <p:xfrm>
          <a:off x="766763" y="1952625"/>
          <a:ext cx="10642600" cy="354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D37B56F1-484E-B574-8A11-D5D13AE671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b="1" dirty="0"/>
              <a:t>Diagram XX. </a:t>
            </a:r>
            <a:r>
              <a:rPr lang="sv-SE" dirty="0"/>
              <a:t>Text som kort förklarar innehållet i diagrammet</a:t>
            </a:r>
            <a:r>
              <a:rPr lang="sv-SE" b="1" dirty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4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D0DB54-D800-F779-C8C1-CAC9A698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sv-SE" dirty="0"/>
              <a:t>Plats för diagramrubrik</a:t>
            </a:r>
          </a:p>
        </p:txBody>
      </p:sp>
      <p:graphicFrame>
        <p:nvGraphicFramePr>
          <p:cNvPr id="4" name="Platshållare för innehåll 3" descr="Cirkeldiagram.">
            <a:extLst>
              <a:ext uri="{FF2B5EF4-FFF2-40B4-BE49-F238E27FC236}">
                <a16:creationId xmlns:a16="http://schemas.microsoft.com/office/drawing/2014/main" id="{633F6F08-A0FF-A3AC-6ABF-8BA8B64B0A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011073"/>
              </p:ext>
            </p:extLst>
          </p:nvPr>
        </p:nvGraphicFramePr>
        <p:xfrm>
          <a:off x="766763" y="1952625"/>
          <a:ext cx="10642600" cy="354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BC27AC1-6B10-9B8A-1E9A-9C48A1FCA2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b="1" dirty="0"/>
              <a:t>Diagram XX. </a:t>
            </a:r>
            <a:r>
              <a:rPr lang="sv-SE" dirty="0"/>
              <a:t>Text som kort förklarar innehållet i diagrammet.</a:t>
            </a:r>
          </a:p>
        </p:txBody>
      </p:sp>
    </p:spTree>
    <p:extLst>
      <p:ext uri="{BB962C8B-B14F-4D97-AF65-F5344CB8AC3E}">
        <p14:creationId xmlns:p14="http://schemas.microsoft.com/office/powerpoint/2010/main" val="377521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4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CF56BF0-67CD-889E-1811-C810E1703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0793804-1EE8-8A1E-8CAB-CD941D4C34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19503" y="1198179"/>
            <a:ext cx="10389714" cy="489089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23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EB7761-AF9C-8F8A-67B2-B238A8BB07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FB197C7-9AA0-ED62-B1AD-BE5CDD1CF0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161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097DE6-B608-B069-B156-60C15B8744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974C259-C35F-293A-6537-329943EB25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392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A34803-5DBE-F91B-9671-6212A61CD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DDB981-7169-9D7C-B824-78263332F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09E1CB-C298-B344-B135-6A50BE89FE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14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A7479B8-E614-766C-6242-C2F781F8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6F52959-B8F6-A6FA-9A30-E2E5D575B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DD7A7BE-75B9-5CA0-1C78-C62ADD432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51EF53DB-4ADE-A7F1-BFB7-F85FA7DCE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233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BE47A7D-8652-1CB2-3F93-F3EF58D2693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991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3B9AE7-82B1-CCA1-0A59-F42CA644C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34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91879D-8D02-4964-5D20-D1CEB3F4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59CB2F3-81C0-8D37-724F-ED22D113FF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A392E2-0412-96B4-C430-C8B3A21CB5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516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U mallsidor">
  <a:themeElements>
    <a:clrScheme name="SLU">
      <a:dk1>
        <a:srgbClr val="000000"/>
      </a:dk1>
      <a:lt1>
        <a:srgbClr val="FFFFFF"/>
      </a:lt1>
      <a:dk2>
        <a:srgbClr val="535659"/>
      </a:dk2>
      <a:lt2>
        <a:srgbClr val="D9D9D6"/>
      </a:lt2>
      <a:accent1>
        <a:srgbClr val="154734"/>
      </a:accent1>
      <a:accent2>
        <a:srgbClr val="509E2F"/>
      </a:accent2>
      <a:accent3>
        <a:srgbClr val="79863B"/>
      </a:accent3>
      <a:accent4>
        <a:srgbClr val="007681"/>
      </a:accent4>
      <a:accent5>
        <a:srgbClr val="672145"/>
      </a:accent5>
      <a:accent6>
        <a:srgbClr val="CE0037"/>
      </a:accent6>
      <a:hlink>
        <a:srgbClr val="000000"/>
      </a:hlink>
      <a:folHlink>
        <a:srgbClr val="502B3A"/>
      </a:folHlink>
    </a:clrScheme>
    <a:fontScheme name="SL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3000"/>
          </a:lnSpc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LU-pptmall_16x9-240424" id="{200191CC-59B3-B845-8616-2A010D9CE11C}" vid="{01EA3C52-BBB1-974F-9B22-05533E0C8A9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631653F924324698BE7D90F97B627A" ma:contentTypeVersion="17" ma:contentTypeDescription="Skapa ett nytt dokument." ma:contentTypeScope="" ma:versionID="b1fea0990ebf0ae478f8b84446b1aa24">
  <xsd:schema xmlns:xsd="http://www.w3.org/2001/XMLSchema" xmlns:xs="http://www.w3.org/2001/XMLSchema" xmlns:p="http://schemas.microsoft.com/office/2006/metadata/properties" xmlns:ns2="1d358615-c749-462e-b141-ebbf7cdbce9a" xmlns:ns3="9c950a28-eb4a-4f43-b9f9-45c02166cf8c" targetNamespace="http://schemas.microsoft.com/office/2006/metadata/properties" ma:root="true" ma:fieldsID="c977e53980771c8fbbe1d85f4dcc81bb" ns2:_="" ns3:_="">
    <xsd:import namespace="1d358615-c749-462e-b141-ebbf7cdbce9a"/>
    <xsd:import namespace="9c950a28-eb4a-4f43-b9f9-45c02166cf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Kanarkivera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58615-c749-462e-b141-ebbf7cdbce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7465500-9256-4092-9b36-834d7d989053}" ma:internalName="TaxCatchAll" ma:showField="CatchAllData" ma:web="1d358615-c749-462e-b141-ebbf7cdbce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50a28-eb4a-4f43-b9f9-45c02166c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anarkiveras" ma:index="20" nillable="true" ma:displayName="Kan arkiveras" ma:default="1" ma:format="Dropdown" ma:internalName="Kanarkiveras">
      <xsd:simpleType>
        <xsd:restriction base="dms:Boolea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352301d2-a180-4e7a-9452-ab8a182b1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3366D5-4905-4943-B374-DAF0A3E010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365E31-D203-4DEA-9F66-9B517272AE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358615-c749-462e-b141-ebbf7cdbce9a"/>
    <ds:schemaRef ds:uri="9c950a28-eb4a-4f43-b9f9-45c02166cf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SLU mallsidor</Template>
  <TotalTime>0</TotalTime>
  <Words>685</Words>
  <Application>Microsoft Macintosh PowerPoint</Application>
  <PresentationFormat>Bredbild</PresentationFormat>
  <Paragraphs>87</Paragraphs>
  <Slides>13</Slides>
  <Notes>5</Notes>
  <HiddenSlides>2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6" baseType="lpstr">
      <vt:lpstr>Arial</vt:lpstr>
      <vt:lpstr>Calibri</vt:lpstr>
      <vt:lpstr>SLU mallsidor</vt:lpstr>
      <vt:lpstr>Osäker på hur mallen fungerar?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Plats för tabellrubrik</vt:lpstr>
      <vt:lpstr>Plats för diagramrubrik</vt:lpstr>
      <vt:lpstr>Plats för diagramrubrik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William Jansson Winge</dc:creator>
  <cp:keywords/>
  <dc:description/>
  <cp:lastModifiedBy>William Jansson Winge</cp:lastModifiedBy>
  <cp:revision>1</cp:revision>
  <dcterms:created xsi:type="dcterms:W3CDTF">2024-06-18T13:59:12Z</dcterms:created>
  <dcterms:modified xsi:type="dcterms:W3CDTF">2024-06-18T13:59:43Z</dcterms:modified>
  <cp:category/>
</cp:coreProperties>
</file>