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0"/>
  </p:notesMasterIdLst>
  <p:handoutMasterIdLst>
    <p:handoutMasterId r:id="rId21"/>
  </p:handoutMasterIdLst>
  <p:sldIdLst>
    <p:sldId id="311" r:id="rId5"/>
    <p:sldId id="310" r:id="rId6"/>
    <p:sldId id="287" r:id="rId7"/>
    <p:sldId id="288" r:id="rId8"/>
    <p:sldId id="289" r:id="rId9"/>
    <p:sldId id="298" r:id="rId10"/>
    <p:sldId id="302" r:id="rId11"/>
    <p:sldId id="307" r:id="rId12"/>
    <p:sldId id="265" r:id="rId13"/>
    <p:sldId id="300" r:id="rId14"/>
    <p:sldId id="305" r:id="rId15"/>
    <p:sldId id="306" r:id="rId16"/>
    <p:sldId id="308" r:id="rId17"/>
    <p:sldId id="309" r:id="rId18"/>
    <p:sldId id="301" r:id="rId19"/>
  </p:sldIdLst>
  <p:sldSz cx="7315200" cy="4114800"/>
  <p:notesSz cx="6797675" cy="9926638"/>
  <p:embeddedFontLst>
    <p:embeddedFont>
      <p:font typeface="Calibri" panose="020F0502020204030204" pitchFamily="34" charset="0"/>
      <p:regular r:id="rId22"/>
      <p:bold r:id="rId23"/>
      <p:italic r:id="rId24"/>
      <p:boldItalic r:id="rId25"/>
    </p:embeddedFont>
    <p:embeddedFont>
      <p:font typeface="Myriad Pro Light" panose="020B0603030403020204" pitchFamily="34" charset="0"/>
      <p:regular r:id="rId26"/>
      <p:bold r:id="rId27"/>
      <p:italic r:id="rId28"/>
      <p:boldItalic r:id="rId29"/>
    </p:embeddedFont>
  </p:embeddedFontLst>
  <p:defaultTextStyle>
    <a:defPPr>
      <a:defRPr lang="en-US"/>
    </a:defPPr>
    <a:lvl1pPr algn="l" defTabSz="652463" rtl="0" eaLnBrk="0" fontAlgn="base" hangingPunct="0">
      <a:spcBef>
        <a:spcPct val="0"/>
      </a:spcBef>
      <a:spcAft>
        <a:spcPct val="0"/>
      </a:spcAft>
      <a:defRPr sz="1300" kern="1200">
        <a:solidFill>
          <a:schemeClr val="tx1"/>
        </a:solidFill>
        <a:latin typeface="Calibri" panose="020F0502020204030204" pitchFamily="34" charset="0"/>
        <a:ea typeface="+mn-ea"/>
        <a:cs typeface="Arial" panose="020B0604020202020204" pitchFamily="34" charset="0"/>
      </a:defRPr>
    </a:lvl1pPr>
    <a:lvl2pPr marL="325438" indent="131763" algn="l" defTabSz="652463" rtl="0" eaLnBrk="0" fontAlgn="base" hangingPunct="0">
      <a:spcBef>
        <a:spcPct val="0"/>
      </a:spcBef>
      <a:spcAft>
        <a:spcPct val="0"/>
      </a:spcAft>
      <a:defRPr sz="1300" kern="1200">
        <a:solidFill>
          <a:schemeClr val="tx1"/>
        </a:solidFill>
        <a:latin typeface="Calibri" panose="020F0502020204030204" pitchFamily="34" charset="0"/>
        <a:ea typeface="+mn-ea"/>
        <a:cs typeface="Arial" panose="020B0604020202020204" pitchFamily="34" charset="0"/>
      </a:defRPr>
    </a:lvl2pPr>
    <a:lvl3pPr marL="652463" indent="261938" algn="l" defTabSz="652463" rtl="0" eaLnBrk="0" fontAlgn="base" hangingPunct="0">
      <a:spcBef>
        <a:spcPct val="0"/>
      </a:spcBef>
      <a:spcAft>
        <a:spcPct val="0"/>
      </a:spcAft>
      <a:defRPr sz="1300" kern="1200">
        <a:solidFill>
          <a:schemeClr val="tx1"/>
        </a:solidFill>
        <a:latin typeface="Calibri" panose="020F0502020204030204" pitchFamily="34" charset="0"/>
        <a:ea typeface="+mn-ea"/>
        <a:cs typeface="Arial" panose="020B0604020202020204" pitchFamily="34" charset="0"/>
      </a:defRPr>
    </a:lvl3pPr>
    <a:lvl4pPr marL="979488" indent="392113" algn="l" defTabSz="652463" rtl="0" eaLnBrk="0" fontAlgn="base" hangingPunct="0">
      <a:spcBef>
        <a:spcPct val="0"/>
      </a:spcBef>
      <a:spcAft>
        <a:spcPct val="0"/>
      </a:spcAft>
      <a:defRPr sz="1300" kern="1200">
        <a:solidFill>
          <a:schemeClr val="tx1"/>
        </a:solidFill>
        <a:latin typeface="Calibri" panose="020F0502020204030204" pitchFamily="34" charset="0"/>
        <a:ea typeface="+mn-ea"/>
        <a:cs typeface="Arial" panose="020B0604020202020204" pitchFamily="34" charset="0"/>
      </a:defRPr>
    </a:lvl4pPr>
    <a:lvl5pPr marL="1304925" indent="523875" algn="l" defTabSz="652463" rtl="0" eaLnBrk="0" fontAlgn="base" hangingPunct="0">
      <a:spcBef>
        <a:spcPct val="0"/>
      </a:spcBef>
      <a:spcAft>
        <a:spcPct val="0"/>
      </a:spcAft>
      <a:defRPr sz="1300"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296">
          <p15:clr>
            <a:srgbClr val="A4A3A4"/>
          </p15:clr>
        </p15:guide>
        <p15:guide id="2" pos="230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B4"/>
    <a:srgbClr val="FF1010"/>
    <a:srgbClr val="FFF2CC"/>
    <a:srgbClr val="24B57A"/>
    <a:srgbClr val="1778AB"/>
    <a:srgbClr val="FFFFCC"/>
    <a:srgbClr val="1FB47C"/>
    <a:srgbClr val="95DDEF"/>
    <a:srgbClr val="69666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6" autoAdjust="0"/>
    <p:restoredTop sz="94643"/>
  </p:normalViewPr>
  <p:slideViewPr>
    <p:cSldViewPr>
      <p:cViewPr varScale="1">
        <p:scale>
          <a:sx n="122" d="100"/>
          <a:sy n="122" d="100"/>
        </p:scale>
        <p:origin x="208" y="760"/>
      </p:cViewPr>
      <p:guideLst>
        <p:guide orient="horz" pos="1296"/>
        <p:guide pos="2304"/>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71" d="100"/>
          <a:sy n="71" d="100"/>
        </p:scale>
        <p:origin x="302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B0A0D66C-433B-4EBE-AABA-DF6DD8926815}" type="datetimeFigureOut">
              <a:rPr lang="en-US" smtClean="0"/>
              <a:t>12/7/20</a:t>
            </a:fld>
            <a:endParaRPr lang="en-US"/>
          </a:p>
        </p:txBody>
      </p:sp>
      <p:sp>
        <p:nvSpPr>
          <p:cNvPr id="4" name="Footer Placeholder 3"/>
          <p:cNvSpPr>
            <a:spLocks noGrp="1"/>
          </p:cNvSpPr>
          <p:nvPr>
            <p:ph type="ftr" sz="quarter" idx="2"/>
          </p:nvPr>
        </p:nvSpPr>
        <p:spPr>
          <a:xfrm>
            <a:off x="1" y="9428585"/>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fld id="{515DBDBE-882A-417C-9158-C8CFE57766BE}" type="slidenum">
              <a:rPr lang="en-US" smtClean="0"/>
              <a:t>‹#›</a:t>
            </a:fld>
            <a:endParaRPr lang="en-US"/>
          </a:p>
        </p:txBody>
      </p:sp>
    </p:spTree>
    <p:extLst>
      <p:ext uri="{BB962C8B-B14F-4D97-AF65-F5344CB8AC3E}">
        <p14:creationId xmlns:p14="http://schemas.microsoft.com/office/powerpoint/2010/main" val="690444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defTabSz="653064"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defTabSz="653064" eaLnBrk="1" fontAlgn="auto" hangingPunct="1">
              <a:spcBef>
                <a:spcPts val="0"/>
              </a:spcBef>
              <a:spcAft>
                <a:spcPts val="0"/>
              </a:spcAft>
              <a:defRPr sz="1200">
                <a:latin typeface="+mn-lt"/>
                <a:cs typeface="+mn-cs"/>
              </a:defRPr>
            </a:lvl1pPr>
          </a:lstStyle>
          <a:p>
            <a:pPr>
              <a:defRPr/>
            </a:pPr>
            <a:fld id="{D5A500E5-6A13-4B29-BDD8-61084552797A}" type="datetimeFigureOut">
              <a:rPr lang="en-US"/>
              <a:pPr>
                <a:defRPr/>
              </a:pPr>
              <a:t>12/7/20</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defTabSz="653064"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D307E97-931D-4F06-AA00-AE7B1EAFC530}" type="slidenum">
              <a:rPr lang="en-US" altLang="en-US"/>
              <a:pPr>
                <a:defRPr/>
              </a:pPr>
              <a:t>‹#›</a:t>
            </a:fld>
            <a:endParaRPr lang="en-US" altLang="en-US"/>
          </a:p>
        </p:txBody>
      </p:sp>
    </p:spTree>
    <p:extLst>
      <p:ext uri="{BB962C8B-B14F-4D97-AF65-F5344CB8AC3E}">
        <p14:creationId xmlns:p14="http://schemas.microsoft.com/office/powerpoint/2010/main" val="32755665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307E97-931D-4F06-AA00-AE7B1EAFC530}" type="slidenum">
              <a:rPr lang="en-US" altLang="en-US" smtClean="0"/>
              <a:pPr>
                <a:defRPr/>
              </a:pPr>
              <a:t>2</a:t>
            </a:fld>
            <a:endParaRPr lang="en-US" altLang="en-US"/>
          </a:p>
        </p:txBody>
      </p:sp>
    </p:spTree>
    <p:extLst>
      <p:ext uri="{BB962C8B-B14F-4D97-AF65-F5344CB8AC3E}">
        <p14:creationId xmlns:p14="http://schemas.microsoft.com/office/powerpoint/2010/main" val="379023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8640" y="1444156"/>
            <a:ext cx="6217920" cy="882015"/>
          </a:xfrm>
        </p:spPr>
        <p:txBody>
          <a:bodyPr/>
          <a:lstStyle>
            <a:lvl1pPr algn="ctr">
              <a:defRPr sz="2800" b="1">
                <a:solidFill>
                  <a:srgbClr val="0088B4"/>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097280" y="2331720"/>
            <a:ext cx="5120640" cy="1051560"/>
          </a:xfrm>
        </p:spPr>
        <p:txBody>
          <a:bodyPr/>
          <a:lstStyle>
            <a:lvl1pPr marL="0" indent="0" algn="ctr">
              <a:buNone/>
              <a:defRPr sz="1600">
                <a:solidFill>
                  <a:schemeClr val="tx1">
                    <a:tint val="75000"/>
                  </a:schemeClr>
                </a:solidFill>
              </a:defRPr>
            </a:lvl1pPr>
            <a:lvl2pPr marL="326532" indent="0" algn="ctr">
              <a:buNone/>
              <a:defRPr>
                <a:solidFill>
                  <a:schemeClr val="tx1">
                    <a:tint val="75000"/>
                  </a:schemeClr>
                </a:solidFill>
              </a:defRPr>
            </a:lvl2pPr>
            <a:lvl3pPr marL="653064" indent="0" algn="ctr">
              <a:buNone/>
              <a:defRPr>
                <a:solidFill>
                  <a:schemeClr val="tx1">
                    <a:tint val="75000"/>
                  </a:schemeClr>
                </a:solidFill>
              </a:defRPr>
            </a:lvl3pPr>
            <a:lvl4pPr marL="979597" indent="0" algn="ctr">
              <a:buNone/>
              <a:defRPr>
                <a:solidFill>
                  <a:schemeClr val="tx1">
                    <a:tint val="75000"/>
                  </a:schemeClr>
                </a:solidFill>
              </a:defRPr>
            </a:lvl4pPr>
            <a:lvl5pPr marL="1306129" indent="0" algn="ctr">
              <a:buNone/>
              <a:defRPr>
                <a:solidFill>
                  <a:schemeClr val="tx1">
                    <a:tint val="75000"/>
                  </a:schemeClr>
                </a:solidFill>
              </a:defRPr>
            </a:lvl5pPr>
            <a:lvl6pPr marL="1632661" indent="0" algn="ctr">
              <a:buNone/>
              <a:defRPr>
                <a:solidFill>
                  <a:schemeClr val="tx1">
                    <a:tint val="75000"/>
                  </a:schemeClr>
                </a:solidFill>
              </a:defRPr>
            </a:lvl6pPr>
            <a:lvl7pPr marL="1959193" indent="0" algn="ctr">
              <a:buNone/>
              <a:defRPr>
                <a:solidFill>
                  <a:schemeClr val="tx1">
                    <a:tint val="75000"/>
                  </a:schemeClr>
                </a:solidFill>
              </a:defRPr>
            </a:lvl7pPr>
            <a:lvl8pPr marL="2285726" indent="0" algn="ctr">
              <a:buNone/>
              <a:defRPr>
                <a:solidFill>
                  <a:schemeClr val="tx1">
                    <a:tint val="75000"/>
                  </a:schemeClr>
                </a:solidFill>
              </a:defRPr>
            </a:lvl8pPr>
            <a:lvl9pPr marL="2612258" indent="0" algn="ctr">
              <a:buNone/>
              <a:defRPr>
                <a:solidFill>
                  <a:schemeClr val="tx1">
                    <a:tint val="75000"/>
                  </a:schemeClr>
                </a:solidFill>
              </a:defRPr>
            </a:lvl9pPr>
          </a:lstStyle>
          <a:p>
            <a:r>
              <a:rPr lang="en-US" dirty="0"/>
              <a:t>Click to edit Master subtitle style</a:t>
            </a:r>
            <a:endParaRPr lang="en-GB" dirty="0"/>
          </a:p>
        </p:txBody>
      </p:sp>
      <p:sp>
        <p:nvSpPr>
          <p:cNvPr id="7"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12EB6E4C-8B90-4B87-A8DA-232D5716DACF}" type="slidenum">
              <a:rPr lang="en-GB" altLang="en-US" smtClean="0"/>
              <a:pPr>
                <a:defRPr/>
              </a:pPr>
              <a:t>‹#›</a:t>
            </a:fld>
            <a:endParaRPr lang="en-GB" altLang="en-US" dirty="0"/>
          </a:p>
        </p:txBody>
      </p:sp>
      <p:sp>
        <p:nvSpPr>
          <p:cNvPr id="79" name="Right Triangle 78"/>
          <p:cNvSpPr/>
          <p:nvPr userDrawn="1"/>
        </p:nvSpPr>
        <p:spPr>
          <a:xfrm rot="10800000" flipH="1">
            <a:off x="0" y="0"/>
            <a:ext cx="5509964" cy="432048"/>
          </a:xfrm>
          <a:prstGeom prst="rtTriangle">
            <a:avLst/>
          </a:prstGeom>
          <a:solidFill>
            <a:srgbClr val="1778A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Triangle 79"/>
          <p:cNvSpPr/>
          <p:nvPr userDrawn="1"/>
        </p:nvSpPr>
        <p:spPr>
          <a:xfrm rot="11008965" flipH="1">
            <a:off x="5980" y="-161876"/>
            <a:ext cx="5452757" cy="571716"/>
          </a:xfrm>
          <a:custGeom>
            <a:avLst/>
            <a:gdLst>
              <a:gd name="connsiteX0" fmla="*/ 0 w 5446836"/>
              <a:gd name="connsiteY0" fmla="*/ 579426 h 579426"/>
              <a:gd name="connsiteX1" fmla="*/ 0 w 5446836"/>
              <a:gd name="connsiteY1" fmla="*/ 0 h 579426"/>
              <a:gd name="connsiteX2" fmla="*/ 5446836 w 5446836"/>
              <a:gd name="connsiteY2" fmla="*/ 579426 h 579426"/>
              <a:gd name="connsiteX3" fmla="*/ 0 w 5446836"/>
              <a:gd name="connsiteY3" fmla="*/ 579426 h 579426"/>
              <a:gd name="connsiteX0" fmla="*/ 0 w 5490931"/>
              <a:gd name="connsiteY0" fmla="*/ 258654 h 579426"/>
              <a:gd name="connsiteX1" fmla="*/ 44095 w 5490931"/>
              <a:gd name="connsiteY1" fmla="*/ 0 h 579426"/>
              <a:gd name="connsiteX2" fmla="*/ 5490931 w 5490931"/>
              <a:gd name="connsiteY2" fmla="*/ 579426 h 579426"/>
              <a:gd name="connsiteX3" fmla="*/ 0 w 5490931"/>
              <a:gd name="connsiteY3" fmla="*/ 258654 h 579426"/>
              <a:gd name="connsiteX0" fmla="*/ 0 w 5452757"/>
              <a:gd name="connsiteY0" fmla="*/ 258592 h 579426"/>
              <a:gd name="connsiteX1" fmla="*/ 5921 w 5452757"/>
              <a:gd name="connsiteY1" fmla="*/ 0 h 579426"/>
              <a:gd name="connsiteX2" fmla="*/ 5452757 w 5452757"/>
              <a:gd name="connsiteY2" fmla="*/ 579426 h 579426"/>
              <a:gd name="connsiteX3" fmla="*/ 0 w 5452757"/>
              <a:gd name="connsiteY3" fmla="*/ 258592 h 579426"/>
              <a:gd name="connsiteX0" fmla="*/ 0 w 5452757"/>
              <a:gd name="connsiteY0" fmla="*/ 250304 h 571138"/>
              <a:gd name="connsiteX1" fmla="*/ 24503 w 5452757"/>
              <a:gd name="connsiteY1" fmla="*/ 0 h 571138"/>
              <a:gd name="connsiteX2" fmla="*/ 5452757 w 5452757"/>
              <a:gd name="connsiteY2" fmla="*/ 571138 h 571138"/>
              <a:gd name="connsiteX3" fmla="*/ 0 w 5452757"/>
              <a:gd name="connsiteY3" fmla="*/ 250304 h 571138"/>
              <a:gd name="connsiteX0" fmla="*/ 0 w 5452757"/>
              <a:gd name="connsiteY0" fmla="*/ 250882 h 571716"/>
              <a:gd name="connsiteX1" fmla="*/ 14995 w 5452757"/>
              <a:gd name="connsiteY1" fmla="*/ 0 h 571716"/>
              <a:gd name="connsiteX2" fmla="*/ 5452757 w 5452757"/>
              <a:gd name="connsiteY2" fmla="*/ 571716 h 571716"/>
              <a:gd name="connsiteX3" fmla="*/ 0 w 5452757"/>
              <a:gd name="connsiteY3" fmla="*/ 250882 h 571716"/>
            </a:gdLst>
            <a:ahLst/>
            <a:cxnLst>
              <a:cxn ang="0">
                <a:pos x="connsiteX0" y="connsiteY0"/>
              </a:cxn>
              <a:cxn ang="0">
                <a:pos x="connsiteX1" y="connsiteY1"/>
              </a:cxn>
              <a:cxn ang="0">
                <a:pos x="connsiteX2" y="connsiteY2"/>
              </a:cxn>
              <a:cxn ang="0">
                <a:pos x="connsiteX3" y="connsiteY3"/>
              </a:cxn>
            </a:cxnLst>
            <a:rect l="l" t="t" r="r" b="b"/>
            <a:pathLst>
              <a:path w="5452757" h="571716">
                <a:moveTo>
                  <a:pt x="0" y="250882"/>
                </a:moveTo>
                <a:lnTo>
                  <a:pt x="14995" y="0"/>
                </a:lnTo>
                <a:lnTo>
                  <a:pt x="5452757" y="571716"/>
                </a:lnTo>
                <a:lnTo>
                  <a:pt x="0" y="250882"/>
                </a:lnTo>
                <a:close/>
              </a:path>
            </a:pathLst>
          </a:custGeom>
          <a:solidFill>
            <a:srgbClr val="1FB47C">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74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240" y="1841376"/>
            <a:ext cx="6336704" cy="685800"/>
          </a:xfrm>
        </p:spPr>
        <p:txBody>
          <a:bodyPr/>
          <a:lstStyle>
            <a:lvl1pPr algn="ctr">
              <a:defRPr sz="2400"/>
            </a:lvl1pPr>
          </a:lstStyle>
          <a:p>
            <a:r>
              <a:rPr lang="en-US" dirty="0"/>
              <a:t>Click to edit master title style</a:t>
            </a:r>
            <a:endParaRPr lang="en-GB" dirty="0"/>
          </a:p>
        </p:txBody>
      </p:sp>
      <p:sp>
        <p:nvSpPr>
          <p:cNvPr id="6"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540C954C-4718-44C3-A3F3-4BCA5E8AAF9C}" type="slidenum">
              <a:rPr lang="en-GB" altLang="en-US" smtClean="0"/>
              <a:pPr>
                <a:defRPr/>
              </a:pPr>
              <a:t>‹#›</a:t>
            </a:fld>
            <a:endParaRPr lang="en-GB" altLang="en-US" dirty="0"/>
          </a:p>
        </p:txBody>
      </p:sp>
    </p:spTree>
    <p:extLst>
      <p:ext uri="{BB962C8B-B14F-4D97-AF65-F5344CB8AC3E}">
        <p14:creationId xmlns:p14="http://schemas.microsoft.com/office/powerpoint/2010/main" val="75796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8184" y="85375"/>
            <a:ext cx="4876800" cy="666281"/>
          </a:xfrm>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1400"/>
            </a:lvl1pPr>
            <a:lvl2pPr>
              <a:defRPr sz="1200"/>
            </a:lvl2pPr>
            <a:lvl3pPr>
              <a:defRPr sz="11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Tree>
    <p:extLst>
      <p:ext uri="{BB962C8B-B14F-4D97-AF65-F5344CB8AC3E}">
        <p14:creationId xmlns:p14="http://schemas.microsoft.com/office/powerpoint/2010/main" val="71941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7850" y="2644140"/>
            <a:ext cx="6217920" cy="817245"/>
          </a:xfrm>
        </p:spPr>
        <p:txBody>
          <a:bodyPr anchor="t"/>
          <a:lstStyle>
            <a:lvl1pPr algn="l">
              <a:defRPr sz="2900" b="1" cap="none">
                <a:solidFill>
                  <a:srgbClr val="0088B4"/>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577850" y="1744028"/>
            <a:ext cx="6217920" cy="900112"/>
          </a:xfrm>
        </p:spPr>
        <p:txBody>
          <a:bodyPr anchor="b"/>
          <a:lstStyle>
            <a:lvl1pPr marL="0" indent="0">
              <a:buNone/>
              <a:defRPr sz="1600">
                <a:solidFill>
                  <a:schemeClr val="tx1">
                    <a:tint val="75000"/>
                  </a:schemeClr>
                </a:solidFill>
              </a:defRPr>
            </a:lvl1pPr>
            <a:lvl2pPr marL="326532" indent="0">
              <a:buNone/>
              <a:defRPr sz="1300">
                <a:solidFill>
                  <a:schemeClr val="tx1">
                    <a:tint val="75000"/>
                  </a:schemeClr>
                </a:solidFill>
              </a:defRPr>
            </a:lvl2pPr>
            <a:lvl3pPr marL="653064" indent="0">
              <a:buNone/>
              <a:defRPr sz="1100">
                <a:solidFill>
                  <a:schemeClr val="tx1">
                    <a:tint val="75000"/>
                  </a:schemeClr>
                </a:solidFill>
              </a:defRPr>
            </a:lvl3pPr>
            <a:lvl4pPr marL="979597" indent="0">
              <a:buNone/>
              <a:defRPr sz="1000">
                <a:solidFill>
                  <a:schemeClr val="tx1">
                    <a:tint val="75000"/>
                  </a:schemeClr>
                </a:solidFill>
              </a:defRPr>
            </a:lvl4pPr>
            <a:lvl5pPr marL="1306129" indent="0">
              <a:buNone/>
              <a:defRPr sz="1000">
                <a:solidFill>
                  <a:schemeClr val="tx1">
                    <a:tint val="75000"/>
                  </a:schemeClr>
                </a:solidFill>
              </a:defRPr>
            </a:lvl5pPr>
            <a:lvl6pPr marL="1632661" indent="0">
              <a:buNone/>
              <a:defRPr sz="1000">
                <a:solidFill>
                  <a:schemeClr val="tx1">
                    <a:tint val="75000"/>
                  </a:schemeClr>
                </a:solidFill>
              </a:defRPr>
            </a:lvl6pPr>
            <a:lvl7pPr marL="1959193" indent="0">
              <a:buNone/>
              <a:defRPr sz="1000">
                <a:solidFill>
                  <a:schemeClr val="tx1">
                    <a:tint val="75000"/>
                  </a:schemeClr>
                </a:solidFill>
              </a:defRPr>
            </a:lvl7pPr>
            <a:lvl8pPr marL="2285726" indent="0">
              <a:buNone/>
              <a:defRPr sz="1000">
                <a:solidFill>
                  <a:schemeClr val="tx1">
                    <a:tint val="75000"/>
                  </a:schemeClr>
                </a:solidFill>
              </a:defRPr>
            </a:lvl8pPr>
            <a:lvl9pPr marL="2612258" indent="0">
              <a:buNone/>
              <a:defRPr sz="10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Tree>
    <p:extLst>
      <p:ext uri="{BB962C8B-B14F-4D97-AF65-F5344CB8AC3E}">
        <p14:creationId xmlns:p14="http://schemas.microsoft.com/office/powerpoint/2010/main" val="103050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123" y="1121296"/>
            <a:ext cx="3232150" cy="327645"/>
          </a:xfrm>
        </p:spPr>
        <p:txBody>
          <a:bodyPr anchor="b"/>
          <a:lstStyle>
            <a:lvl1pPr marL="0" indent="0">
              <a:buNone/>
              <a:defRPr sz="1600" b="1">
                <a:solidFill>
                  <a:srgbClr val="0088B4"/>
                </a:solidFill>
                <a:latin typeface="Arial" panose="020B0604020202020204" pitchFamily="34" charset="0"/>
                <a:cs typeface="Arial" panose="020B0604020202020204" pitchFamily="34" charset="0"/>
              </a:defRPr>
            </a:lvl1pPr>
            <a:lvl2pPr marL="326532" indent="0">
              <a:buNone/>
              <a:defRPr sz="1400" b="1"/>
            </a:lvl2pPr>
            <a:lvl3pPr marL="653064" indent="0">
              <a:buNone/>
              <a:defRPr sz="1300" b="1"/>
            </a:lvl3pPr>
            <a:lvl4pPr marL="979597" indent="0">
              <a:buNone/>
              <a:defRPr sz="1100" b="1"/>
            </a:lvl4pPr>
            <a:lvl5pPr marL="1306129" indent="0">
              <a:buNone/>
              <a:defRPr sz="1100" b="1"/>
            </a:lvl5pPr>
            <a:lvl6pPr marL="1632661" indent="0">
              <a:buNone/>
              <a:defRPr sz="1100" b="1"/>
            </a:lvl6pPr>
            <a:lvl7pPr marL="1959193" indent="0">
              <a:buNone/>
              <a:defRPr sz="1100" b="1"/>
            </a:lvl7pPr>
            <a:lvl8pPr marL="2285726" indent="0">
              <a:buNone/>
              <a:defRPr sz="1100" b="1"/>
            </a:lvl8pPr>
            <a:lvl9pPr marL="261225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365760" y="1448941"/>
            <a:ext cx="3232150" cy="2226757"/>
          </a:xfrm>
        </p:spPr>
        <p:txBody>
          <a:bodyPr/>
          <a:lstStyle>
            <a:lvl1pPr>
              <a:defRPr sz="1400" b="0"/>
            </a:lvl1pPr>
            <a:lvl2pPr>
              <a:defRPr sz="1200" b="0"/>
            </a:lvl2pPr>
            <a:lvl3pPr>
              <a:defRPr sz="1200" b="0"/>
            </a:lvl3pPr>
            <a:lvl4pPr>
              <a:defRPr sz="1050" b="0"/>
            </a:lvl4pPr>
            <a:lvl5pPr>
              <a:defRPr sz="1050" b="0"/>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3710383" y="1121296"/>
            <a:ext cx="3233420" cy="327645"/>
          </a:xfrm>
        </p:spPr>
        <p:txBody>
          <a:bodyPr anchor="b"/>
          <a:lstStyle>
            <a:lvl1pPr marL="0" indent="0">
              <a:buNone/>
              <a:defRPr sz="1600" b="1">
                <a:solidFill>
                  <a:srgbClr val="1FB47C"/>
                </a:solidFill>
                <a:latin typeface="Arial" panose="020B0604020202020204" pitchFamily="34" charset="0"/>
                <a:cs typeface="Arial" panose="020B0604020202020204" pitchFamily="34" charset="0"/>
              </a:defRPr>
            </a:lvl1pPr>
            <a:lvl2pPr marL="326532" indent="0">
              <a:buNone/>
              <a:defRPr sz="1400" b="1"/>
            </a:lvl2pPr>
            <a:lvl3pPr marL="653064" indent="0">
              <a:buNone/>
              <a:defRPr sz="1300" b="1"/>
            </a:lvl3pPr>
            <a:lvl4pPr marL="979597" indent="0">
              <a:buNone/>
              <a:defRPr sz="1100" b="1"/>
            </a:lvl4pPr>
            <a:lvl5pPr marL="1306129" indent="0">
              <a:buNone/>
              <a:defRPr sz="1100" b="1"/>
            </a:lvl5pPr>
            <a:lvl6pPr marL="1632661" indent="0">
              <a:buNone/>
              <a:defRPr sz="1100" b="1"/>
            </a:lvl6pPr>
            <a:lvl7pPr marL="1959193" indent="0">
              <a:buNone/>
              <a:defRPr sz="1100" b="1"/>
            </a:lvl7pPr>
            <a:lvl8pPr marL="2285726" indent="0">
              <a:buNone/>
              <a:defRPr sz="1100" b="1"/>
            </a:lvl8pPr>
            <a:lvl9pPr marL="261225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3716020" y="1448941"/>
            <a:ext cx="3233420" cy="2226757"/>
          </a:xfrm>
        </p:spPr>
        <p:txBody>
          <a:bodyPr/>
          <a:lstStyle>
            <a:lvl1pPr marL="285750" indent="-285750">
              <a:buFont typeface="Arial" panose="020B0604020202020204" pitchFamily="34" charset="0"/>
              <a:buChar char="•"/>
              <a:defRPr sz="1600"/>
            </a:lvl1pPr>
            <a:lvl2pPr>
              <a:defRPr sz="1200"/>
            </a:lvl2pPr>
            <a:lvl3pPr>
              <a:defRPr sz="1200"/>
            </a:lvl3pPr>
            <a:lvl4pPr>
              <a:defRPr sz="1050"/>
            </a:lvl4pPr>
            <a:lvl5pPr>
              <a:defRPr sz="1050"/>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Slide Number Placeholder 5"/>
          <p:cNvSpPr>
            <a:spLocks noGrp="1"/>
          </p:cNvSpPr>
          <p:nvPr>
            <p:ph type="sldNum" sz="quarter" idx="10"/>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
        <p:nvSpPr>
          <p:cNvPr id="11" name="Title 1"/>
          <p:cNvSpPr>
            <a:spLocks noGrp="1"/>
          </p:cNvSpPr>
          <p:nvPr>
            <p:ph type="title" hasCustomPrompt="1"/>
          </p:nvPr>
        </p:nvSpPr>
        <p:spPr>
          <a:xfrm>
            <a:off x="378184" y="85375"/>
            <a:ext cx="4876800" cy="666281"/>
          </a:xfrm>
        </p:spPr>
        <p:txBody>
          <a:bodyPr/>
          <a:lstStyle>
            <a:lvl1pPr algn="l">
              <a:defRPr/>
            </a:lvl1pPr>
          </a:lstStyle>
          <a:p>
            <a:r>
              <a:rPr lang="en-US" dirty="0"/>
              <a:t>Click to edit master title style</a:t>
            </a:r>
            <a:endParaRPr lang="en-GB" dirty="0"/>
          </a:p>
        </p:txBody>
      </p:sp>
    </p:spTree>
    <p:extLst>
      <p:ext uri="{BB962C8B-B14F-4D97-AF65-F5344CB8AC3E}">
        <p14:creationId xmlns:p14="http://schemas.microsoft.com/office/powerpoint/2010/main" val="162384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0" y="1049288"/>
            <a:ext cx="3230880" cy="2626410"/>
          </a:xfrm>
        </p:spPr>
        <p:txBody>
          <a:bodyPr/>
          <a:lstStyle>
            <a:lvl1pPr>
              <a:defRPr sz="1600"/>
            </a:lvl1pPr>
            <a:lvl2pPr>
              <a:defRPr sz="1400"/>
            </a:lvl2pPr>
            <a:lvl3pPr>
              <a:defRPr sz="1100"/>
            </a:lvl3pPr>
            <a:lvl4pPr>
              <a:defRPr sz="1100"/>
            </a:lvl4pPr>
            <a:lvl5pPr>
              <a:defRPr sz="11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3718560" y="1049288"/>
            <a:ext cx="3230880" cy="2626410"/>
          </a:xfrm>
        </p:spPr>
        <p:txBody>
          <a:bodyPr/>
          <a:lstStyle>
            <a:lvl1pPr>
              <a:defRPr sz="1600"/>
            </a:lvl1pPr>
            <a:lvl2pPr>
              <a:defRPr sz="1400"/>
            </a:lvl2pPr>
            <a:lvl3pPr>
              <a:defRPr sz="1100"/>
            </a:lvl3pPr>
            <a:lvl4pPr>
              <a:defRPr sz="1100"/>
            </a:lvl4pPr>
            <a:lvl5pPr>
              <a:defRPr sz="11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
        <p:nvSpPr>
          <p:cNvPr id="9" name="Title 1"/>
          <p:cNvSpPr>
            <a:spLocks noGrp="1"/>
          </p:cNvSpPr>
          <p:nvPr>
            <p:ph type="title" hasCustomPrompt="1"/>
          </p:nvPr>
        </p:nvSpPr>
        <p:spPr>
          <a:xfrm>
            <a:off x="378184" y="85375"/>
            <a:ext cx="4876800" cy="666281"/>
          </a:xfrm>
        </p:spPr>
        <p:txBody>
          <a:bodyPr/>
          <a:lstStyle>
            <a:lvl1pPr algn="l">
              <a:defRPr/>
            </a:lvl1pPr>
          </a:lstStyle>
          <a:p>
            <a:r>
              <a:rPr lang="en-US" dirty="0"/>
              <a:t>Click to edit master title style</a:t>
            </a:r>
            <a:endParaRPr lang="en-GB" dirty="0"/>
          </a:p>
        </p:txBody>
      </p:sp>
    </p:spTree>
    <p:extLst>
      <p:ext uri="{BB962C8B-B14F-4D97-AF65-F5344CB8AC3E}">
        <p14:creationId xmlns:p14="http://schemas.microsoft.com/office/powerpoint/2010/main" val="326438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Tree>
    <p:extLst>
      <p:ext uri="{BB962C8B-B14F-4D97-AF65-F5344CB8AC3E}">
        <p14:creationId xmlns:p14="http://schemas.microsoft.com/office/powerpoint/2010/main" val="311146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185192"/>
            <a:ext cx="2406650" cy="697230"/>
          </a:xfrm>
        </p:spPr>
        <p:txBody>
          <a:bodyPr anchor="b"/>
          <a:lstStyle>
            <a:lvl1pPr algn="l">
              <a:defRPr sz="1600" b="1"/>
            </a:lvl1pPr>
          </a:lstStyle>
          <a:p>
            <a:r>
              <a:rPr lang="en-US" dirty="0"/>
              <a:t>Click to edit Master title style</a:t>
            </a:r>
            <a:endParaRPr lang="en-GB" dirty="0"/>
          </a:p>
        </p:txBody>
      </p:sp>
      <p:sp>
        <p:nvSpPr>
          <p:cNvPr id="3" name="Content Placeholder 2"/>
          <p:cNvSpPr>
            <a:spLocks noGrp="1"/>
          </p:cNvSpPr>
          <p:nvPr>
            <p:ph idx="1"/>
          </p:nvPr>
        </p:nvSpPr>
        <p:spPr>
          <a:xfrm>
            <a:off x="2860040" y="1121296"/>
            <a:ext cx="4089400" cy="2554402"/>
          </a:xfrm>
        </p:spPr>
        <p:txBody>
          <a:bodyPr/>
          <a:lstStyle>
            <a:lvl1pPr>
              <a:defRPr sz="1400"/>
            </a:lvl1pPr>
            <a:lvl2pPr>
              <a:defRPr sz="1200"/>
            </a:lvl2pPr>
            <a:lvl3pPr>
              <a:defRPr sz="1100"/>
            </a:lvl3pPr>
            <a:lvl4pPr>
              <a:defRPr sz="1000"/>
            </a:lvl4pPr>
            <a:lvl5pPr>
              <a:defRPr sz="10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365761" y="1121296"/>
            <a:ext cx="2406650" cy="2554402"/>
          </a:xfrm>
        </p:spPr>
        <p:txBody>
          <a:bodyPr/>
          <a:lstStyle>
            <a:lvl1pPr marL="0" indent="0">
              <a:buNone/>
              <a:defRPr sz="1400"/>
            </a:lvl1pPr>
            <a:lvl2pPr marL="326532" indent="0">
              <a:buNone/>
              <a:defRPr sz="900"/>
            </a:lvl2pPr>
            <a:lvl3pPr marL="653064" indent="0">
              <a:buNone/>
              <a:defRPr sz="700"/>
            </a:lvl3pPr>
            <a:lvl4pPr marL="979597" indent="0">
              <a:buNone/>
              <a:defRPr sz="600"/>
            </a:lvl4pPr>
            <a:lvl5pPr marL="1306129" indent="0">
              <a:buNone/>
              <a:defRPr sz="600"/>
            </a:lvl5pPr>
            <a:lvl6pPr marL="1632661" indent="0">
              <a:buNone/>
              <a:defRPr sz="600"/>
            </a:lvl6pPr>
            <a:lvl7pPr marL="1959193" indent="0">
              <a:buNone/>
              <a:defRPr sz="600"/>
            </a:lvl7pPr>
            <a:lvl8pPr marL="2285726" indent="0">
              <a:buNone/>
              <a:defRPr sz="600"/>
            </a:lvl8pPr>
            <a:lvl9pPr marL="2612258" indent="0">
              <a:buNone/>
              <a:defRPr sz="600"/>
            </a:lvl9pPr>
          </a:lstStyle>
          <a:p>
            <a:pPr lvl="0"/>
            <a:r>
              <a:rPr lang="en-US" dirty="0"/>
              <a:t>Click to edit Master text styles</a:t>
            </a:r>
          </a:p>
        </p:txBody>
      </p:sp>
      <p:sp>
        <p:nvSpPr>
          <p:cNvPr id="8"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Tree>
    <p:extLst>
      <p:ext uri="{BB962C8B-B14F-4D97-AF65-F5344CB8AC3E}">
        <p14:creationId xmlns:p14="http://schemas.microsoft.com/office/powerpoint/2010/main" val="157214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7569" y="2916646"/>
            <a:ext cx="4389120" cy="340043"/>
          </a:xfrm>
        </p:spPr>
        <p:txBody>
          <a:bodyPr anchor="b"/>
          <a:lstStyle>
            <a:lvl1pPr algn="l">
              <a:defRPr sz="1600" b="0"/>
            </a:lvl1pPr>
          </a:lstStyle>
          <a:p>
            <a:r>
              <a:rPr lang="en-US" dirty="0"/>
              <a:t>Click to edit Master title style</a:t>
            </a:r>
            <a:endParaRPr lang="en-GB" dirty="0"/>
          </a:p>
        </p:txBody>
      </p:sp>
      <p:sp>
        <p:nvSpPr>
          <p:cNvPr id="3" name="Picture Placeholder 2"/>
          <p:cNvSpPr>
            <a:spLocks noGrp="1"/>
          </p:cNvSpPr>
          <p:nvPr>
            <p:ph type="pic" idx="1"/>
          </p:nvPr>
        </p:nvSpPr>
        <p:spPr>
          <a:xfrm>
            <a:off x="1433830" y="1193304"/>
            <a:ext cx="4389120" cy="1643240"/>
          </a:xfrm>
        </p:spPr>
        <p:txBody>
          <a:bodyPr rtlCol="0">
            <a:normAutofit/>
          </a:bodyPr>
          <a:lstStyle>
            <a:lvl1pPr marL="0" indent="0">
              <a:buNone/>
              <a:defRPr sz="2300"/>
            </a:lvl1pPr>
            <a:lvl2pPr marL="326532" indent="0">
              <a:buNone/>
              <a:defRPr sz="2000"/>
            </a:lvl2pPr>
            <a:lvl3pPr marL="653064" indent="0">
              <a:buNone/>
              <a:defRPr sz="1700"/>
            </a:lvl3pPr>
            <a:lvl4pPr marL="979597" indent="0">
              <a:buNone/>
              <a:defRPr sz="1400"/>
            </a:lvl4pPr>
            <a:lvl5pPr marL="1306129" indent="0">
              <a:buNone/>
              <a:defRPr sz="1400"/>
            </a:lvl5pPr>
            <a:lvl6pPr marL="1632661" indent="0">
              <a:buNone/>
              <a:defRPr sz="1400"/>
            </a:lvl6pPr>
            <a:lvl7pPr marL="1959193" indent="0">
              <a:buNone/>
              <a:defRPr sz="1400"/>
            </a:lvl7pPr>
            <a:lvl8pPr marL="2285726" indent="0">
              <a:buNone/>
              <a:defRPr sz="1400"/>
            </a:lvl8pPr>
            <a:lvl9pPr marL="2612258" indent="0">
              <a:buNone/>
              <a:defRPr sz="1400"/>
            </a:lvl9pPr>
          </a:lstStyle>
          <a:p>
            <a:pPr lvl="0"/>
            <a:endParaRPr lang="en-GB" noProof="0" dirty="0"/>
          </a:p>
        </p:txBody>
      </p:sp>
      <p:sp>
        <p:nvSpPr>
          <p:cNvPr id="4" name="Text Placeholder 3"/>
          <p:cNvSpPr>
            <a:spLocks noGrp="1"/>
          </p:cNvSpPr>
          <p:nvPr>
            <p:ph type="body" sz="half" idx="2"/>
          </p:nvPr>
        </p:nvSpPr>
        <p:spPr>
          <a:xfrm>
            <a:off x="1433830" y="3281536"/>
            <a:ext cx="4389120" cy="421784"/>
          </a:xfrm>
        </p:spPr>
        <p:txBody>
          <a:bodyPr/>
          <a:lstStyle>
            <a:lvl1pPr marL="0" indent="0">
              <a:buNone/>
              <a:defRPr sz="1200"/>
            </a:lvl1pPr>
            <a:lvl2pPr marL="326532" indent="0">
              <a:buNone/>
              <a:defRPr sz="900"/>
            </a:lvl2pPr>
            <a:lvl3pPr marL="653064" indent="0">
              <a:buNone/>
              <a:defRPr sz="700"/>
            </a:lvl3pPr>
            <a:lvl4pPr marL="979597" indent="0">
              <a:buNone/>
              <a:defRPr sz="600"/>
            </a:lvl4pPr>
            <a:lvl5pPr marL="1306129" indent="0">
              <a:buNone/>
              <a:defRPr sz="600"/>
            </a:lvl5pPr>
            <a:lvl6pPr marL="1632661" indent="0">
              <a:buNone/>
              <a:defRPr sz="600"/>
            </a:lvl6pPr>
            <a:lvl7pPr marL="1959193" indent="0">
              <a:buNone/>
              <a:defRPr sz="600"/>
            </a:lvl7pPr>
            <a:lvl8pPr marL="2285726" indent="0">
              <a:buNone/>
              <a:defRPr sz="600"/>
            </a:lvl8pPr>
            <a:lvl9pPr marL="2612258" indent="0">
              <a:buNone/>
              <a:defRPr sz="600"/>
            </a:lvl9pPr>
          </a:lstStyle>
          <a:p>
            <a:pPr lvl="0"/>
            <a:r>
              <a:rPr lang="en-US" dirty="0"/>
              <a:t>Click to edit Master text styles</a:t>
            </a:r>
          </a:p>
        </p:txBody>
      </p:sp>
      <p:sp>
        <p:nvSpPr>
          <p:cNvPr id="8"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Tree>
    <p:extLst>
      <p:ext uri="{BB962C8B-B14F-4D97-AF65-F5344CB8AC3E}">
        <p14:creationId xmlns:p14="http://schemas.microsoft.com/office/powerpoint/2010/main" val="112667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378184" y="1121296"/>
            <a:ext cx="6447768" cy="274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306" tIns="32653" rIns="65306" bIns="32653" numCol="1" anchor="t" anchorCtr="0" compatLnSpc="1">
            <a:prstTxWarp prst="textNoShape">
              <a:avLst/>
            </a:prstTxWarp>
          </a:bodyPr>
          <a:lstStyle/>
          <a:p>
            <a:pPr lvl="0"/>
            <a:r>
              <a:rPr lang="en-US" altLang="en-US" dirty="0"/>
              <a:t>Bullet style (First level)</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026" name="Title Placeholder 1"/>
          <p:cNvSpPr>
            <a:spLocks noGrp="1"/>
          </p:cNvSpPr>
          <p:nvPr>
            <p:ph type="title"/>
          </p:nvPr>
        </p:nvSpPr>
        <p:spPr bwMode="auto">
          <a:xfrm>
            <a:off x="372910" y="67508"/>
            <a:ext cx="506661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306" tIns="32653" rIns="65306" bIns="32653" numCol="1" anchor="ctr" anchorCtr="0" compatLnSpc="1">
            <a:prstTxWarp prst="textNoShape">
              <a:avLst/>
            </a:prstTxWarp>
          </a:bodyPr>
          <a:lstStyle/>
          <a:p>
            <a:pPr lvl="0"/>
            <a:r>
              <a:rPr lang="en-US" altLang="en-US" dirty="0"/>
              <a:t>Click to edit master title style</a:t>
            </a:r>
            <a:endParaRPr lang="en-GB" altLang="en-US" dirty="0"/>
          </a:p>
        </p:txBody>
      </p:sp>
      <p:sp>
        <p:nvSpPr>
          <p:cNvPr id="7" name="Rectangle 6"/>
          <p:cNvSpPr/>
          <p:nvPr userDrawn="1"/>
        </p:nvSpPr>
        <p:spPr>
          <a:xfrm>
            <a:off x="0" y="3929608"/>
            <a:ext cx="7315200" cy="185192"/>
          </a:xfrm>
          <a:prstGeom prst="rect">
            <a:avLst/>
          </a:prstGeom>
          <a:gradFill flip="none" rotWithShape="1">
            <a:gsLst>
              <a:gs pos="100000">
                <a:srgbClr val="1778AB"/>
              </a:gs>
              <a:gs pos="0">
                <a:srgbClr val="1FB47C">
                  <a:alpha val="6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45832" y="145776"/>
            <a:ext cx="1146423" cy="529265"/>
          </a:xfrm>
          <a:prstGeom prst="rect">
            <a:avLst/>
          </a:prstGeom>
        </p:spPr>
      </p:pic>
      <p:sp>
        <p:nvSpPr>
          <p:cNvPr id="13" name="Slide Number Placeholder 5"/>
          <p:cNvSpPr>
            <a:spLocks noGrp="1"/>
          </p:cNvSpPr>
          <p:nvPr>
            <p:ph type="sldNum" sz="quarter" idx="4"/>
          </p:nvPr>
        </p:nvSpPr>
        <p:spPr>
          <a:xfrm>
            <a:off x="5241925" y="3929608"/>
            <a:ext cx="1708150" cy="219075"/>
          </a:xfrm>
          <a:prstGeom prst="rect">
            <a:avLst/>
          </a:prstGeom>
        </p:spPr>
        <p:txBody>
          <a:bodyPr/>
          <a:lstStyle>
            <a:lvl1pPr algn="r">
              <a:defRPr sz="800">
                <a:solidFill>
                  <a:schemeClr val="bg1"/>
                </a:solidFill>
                <a:latin typeface="Myriad Pro Light" panose="020B0403030403020204" pitchFamily="34" charset="0"/>
              </a:defRPr>
            </a:lvl1pPr>
          </a:lstStyle>
          <a:p>
            <a:pPr>
              <a:defRPr/>
            </a:pPr>
            <a:fld id="{7BD8EAD5-C8A0-4D7C-BFC5-8D1515C55C25}" type="slidenum">
              <a:rPr lang="en-GB" altLang="en-US" smtClean="0"/>
              <a:pPr>
                <a:defRPr/>
              </a:pPr>
              <a:t>‹#›</a:t>
            </a:fld>
            <a:endParaRPr lang="en-GB" altLang="en-US" dirty="0"/>
          </a:p>
        </p:txBody>
      </p:sp>
      <p:sp>
        <p:nvSpPr>
          <p:cNvPr id="17" name="Rectangle 16"/>
          <p:cNvSpPr/>
          <p:nvPr userDrawn="1"/>
        </p:nvSpPr>
        <p:spPr>
          <a:xfrm>
            <a:off x="7254677" y="0"/>
            <a:ext cx="66868" cy="2201416"/>
          </a:xfrm>
          <a:prstGeom prst="rect">
            <a:avLst/>
          </a:prstGeom>
          <a:solidFill>
            <a:srgbClr val="1FB47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188373" y="0"/>
            <a:ext cx="66868" cy="1265312"/>
          </a:xfrm>
          <a:prstGeom prst="rect">
            <a:avLst/>
          </a:prstGeom>
          <a:solidFill>
            <a:srgbClr val="1FB47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119689" y="0"/>
            <a:ext cx="66868" cy="675041"/>
          </a:xfrm>
          <a:prstGeom prst="rect">
            <a:avLst/>
          </a:prstGeom>
          <a:solidFill>
            <a:srgbClr val="1FB47C">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userDrawn="1"/>
        </p:nvSpPr>
        <p:spPr>
          <a:xfrm rot="10800000" flipH="1">
            <a:off x="-1" y="-2361"/>
            <a:ext cx="1785393" cy="316356"/>
          </a:xfrm>
          <a:prstGeom prst="rtTriangle">
            <a:avLst/>
          </a:prstGeom>
          <a:solidFill>
            <a:srgbClr val="1778A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p:nvPr userDrawn="1"/>
        </p:nvSpPr>
        <p:spPr>
          <a:xfrm rot="10800000" flipH="1">
            <a:off x="-1815" y="-2362"/>
            <a:ext cx="851104" cy="316358"/>
          </a:xfrm>
          <a:prstGeom prst="rtTriangle">
            <a:avLst/>
          </a:prstGeom>
          <a:solidFill>
            <a:srgbClr val="1FB47C">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3" r:id="rId5"/>
    <p:sldLayoutId id="2147483652" r:id="rId6"/>
    <p:sldLayoutId id="2147483655" r:id="rId7"/>
    <p:sldLayoutId id="2147483656" r:id="rId8"/>
    <p:sldLayoutId id="2147483657" r:id="rId9"/>
  </p:sldLayoutIdLst>
  <p:txStyles>
    <p:titleStyle>
      <a:lvl1pPr algn="l" defTabSz="652463" rtl="0" eaLnBrk="0" fontAlgn="base" hangingPunct="0">
        <a:spcBef>
          <a:spcPct val="0"/>
        </a:spcBef>
        <a:spcAft>
          <a:spcPct val="0"/>
        </a:spcAft>
        <a:defRPr sz="2400" b="1" kern="1200">
          <a:solidFill>
            <a:srgbClr val="1FB47C"/>
          </a:solidFill>
          <a:latin typeface="Arial" panose="020B0604020202020204" pitchFamily="34" charset="0"/>
          <a:ea typeface="+mj-ea"/>
          <a:cs typeface="Arial" panose="020B0604020202020204" pitchFamily="34" charset="0"/>
        </a:defRPr>
      </a:lvl1pPr>
      <a:lvl2pPr algn="ctr" defTabSz="652463" rtl="0" eaLnBrk="0" fontAlgn="base" hangingPunct="0">
        <a:spcBef>
          <a:spcPct val="0"/>
        </a:spcBef>
        <a:spcAft>
          <a:spcPct val="0"/>
        </a:spcAft>
        <a:defRPr sz="3100">
          <a:solidFill>
            <a:schemeClr val="tx1"/>
          </a:solidFill>
          <a:latin typeface="Calibri" panose="020F0502020204030204" pitchFamily="34" charset="0"/>
        </a:defRPr>
      </a:lvl2pPr>
      <a:lvl3pPr algn="ctr" defTabSz="652463" rtl="0" eaLnBrk="0" fontAlgn="base" hangingPunct="0">
        <a:spcBef>
          <a:spcPct val="0"/>
        </a:spcBef>
        <a:spcAft>
          <a:spcPct val="0"/>
        </a:spcAft>
        <a:defRPr sz="3100">
          <a:solidFill>
            <a:schemeClr val="tx1"/>
          </a:solidFill>
          <a:latin typeface="Calibri" panose="020F0502020204030204" pitchFamily="34" charset="0"/>
        </a:defRPr>
      </a:lvl3pPr>
      <a:lvl4pPr algn="ctr" defTabSz="652463" rtl="0" eaLnBrk="0" fontAlgn="base" hangingPunct="0">
        <a:spcBef>
          <a:spcPct val="0"/>
        </a:spcBef>
        <a:spcAft>
          <a:spcPct val="0"/>
        </a:spcAft>
        <a:defRPr sz="3100">
          <a:solidFill>
            <a:schemeClr val="tx1"/>
          </a:solidFill>
          <a:latin typeface="Calibri" panose="020F0502020204030204" pitchFamily="34" charset="0"/>
        </a:defRPr>
      </a:lvl4pPr>
      <a:lvl5pPr algn="ctr" defTabSz="652463" rtl="0" eaLnBrk="0" fontAlgn="base" hangingPunct="0">
        <a:spcBef>
          <a:spcPct val="0"/>
        </a:spcBef>
        <a:spcAft>
          <a:spcPct val="0"/>
        </a:spcAft>
        <a:defRPr sz="3100">
          <a:solidFill>
            <a:schemeClr val="tx1"/>
          </a:solidFill>
          <a:latin typeface="Calibri" panose="020F0502020204030204" pitchFamily="34" charset="0"/>
        </a:defRPr>
      </a:lvl5pPr>
      <a:lvl6pPr marL="457200" algn="ctr" defTabSz="652463" rtl="0" fontAlgn="base">
        <a:spcBef>
          <a:spcPct val="0"/>
        </a:spcBef>
        <a:spcAft>
          <a:spcPct val="0"/>
        </a:spcAft>
        <a:defRPr sz="3100">
          <a:solidFill>
            <a:schemeClr val="tx1"/>
          </a:solidFill>
          <a:latin typeface="Calibri" panose="020F0502020204030204" pitchFamily="34" charset="0"/>
        </a:defRPr>
      </a:lvl6pPr>
      <a:lvl7pPr marL="914400" algn="ctr" defTabSz="652463" rtl="0" fontAlgn="base">
        <a:spcBef>
          <a:spcPct val="0"/>
        </a:spcBef>
        <a:spcAft>
          <a:spcPct val="0"/>
        </a:spcAft>
        <a:defRPr sz="3100">
          <a:solidFill>
            <a:schemeClr val="tx1"/>
          </a:solidFill>
          <a:latin typeface="Calibri" panose="020F0502020204030204" pitchFamily="34" charset="0"/>
        </a:defRPr>
      </a:lvl7pPr>
      <a:lvl8pPr marL="1371600" algn="ctr" defTabSz="652463" rtl="0" fontAlgn="base">
        <a:spcBef>
          <a:spcPct val="0"/>
        </a:spcBef>
        <a:spcAft>
          <a:spcPct val="0"/>
        </a:spcAft>
        <a:defRPr sz="3100">
          <a:solidFill>
            <a:schemeClr val="tx1"/>
          </a:solidFill>
          <a:latin typeface="Calibri" panose="020F0502020204030204" pitchFamily="34" charset="0"/>
        </a:defRPr>
      </a:lvl8pPr>
      <a:lvl9pPr marL="1828800" algn="ctr" defTabSz="652463" rtl="0" fontAlgn="base">
        <a:spcBef>
          <a:spcPct val="0"/>
        </a:spcBef>
        <a:spcAft>
          <a:spcPct val="0"/>
        </a:spcAft>
        <a:defRPr sz="3100">
          <a:solidFill>
            <a:schemeClr val="tx1"/>
          </a:solidFill>
          <a:latin typeface="Calibri" panose="020F0502020204030204" pitchFamily="34" charset="0"/>
        </a:defRPr>
      </a:lvl9pPr>
    </p:titleStyle>
    <p:bodyStyle>
      <a:lvl1pPr marL="285750" indent="-285750" algn="l" defTabSz="652463" rtl="0" eaLnBrk="0" fontAlgn="base" hangingPunct="0">
        <a:spcBef>
          <a:spcPct val="20000"/>
        </a:spcBef>
        <a:spcAft>
          <a:spcPct val="0"/>
        </a:spcAft>
        <a:buFont typeface="Arial" panose="020B0604020202020204" pitchFamily="34" charset="0"/>
        <a:buChar char="•"/>
        <a:defRPr sz="1400" kern="1200" baseline="0">
          <a:solidFill>
            <a:schemeClr val="tx1">
              <a:lumMod val="95000"/>
              <a:lumOff val="5000"/>
            </a:schemeClr>
          </a:solidFill>
          <a:latin typeface="Arial" panose="020B0604020202020204" pitchFamily="34" charset="0"/>
          <a:ea typeface="+mn-ea"/>
          <a:cs typeface="Arial" panose="020B0604020202020204" pitchFamily="34" charset="0"/>
        </a:defRPr>
      </a:lvl1pPr>
      <a:lvl2pPr marL="530225" indent="-203200" algn="l" defTabSz="652463" rtl="0" eaLnBrk="0" fontAlgn="base" hangingPunct="0">
        <a:spcBef>
          <a:spcPct val="20000"/>
        </a:spcBef>
        <a:spcAft>
          <a:spcPct val="0"/>
        </a:spcAft>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15975" indent="-161925" algn="l" defTabSz="652463" rtl="0" eaLnBrk="0" fontAlgn="base" hangingPunct="0">
        <a:spcBef>
          <a:spcPct val="20000"/>
        </a:spcBef>
        <a:spcAft>
          <a:spcPct val="0"/>
        </a:spcAft>
        <a:buFont typeface="Arial" panose="020B0604020202020204" pitchFamily="34" charset="0"/>
        <a:buChar char="•"/>
        <a:defRPr sz="11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141413" indent="-161925" algn="l" defTabSz="652463" rtl="0" eaLnBrk="0" fontAlgn="base" hangingPunct="0">
        <a:spcBef>
          <a:spcPct val="20000"/>
        </a:spcBef>
        <a:spcAft>
          <a:spcPct val="0"/>
        </a:spcAft>
        <a:buFont typeface="Arial" panose="020B0604020202020204" pitchFamily="34" charset="0"/>
        <a:buChar char="–"/>
        <a:defRPr sz="10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468438" indent="-161925" algn="l" defTabSz="652463" rtl="0" eaLnBrk="0" fontAlgn="base" hangingPunct="0">
        <a:spcBef>
          <a:spcPct val="20000"/>
        </a:spcBef>
        <a:spcAft>
          <a:spcPct val="0"/>
        </a:spcAft>
        <a:buFont typeface="Arial" panose="020B0604020202020204" pitchFamily="34" charset="0"/>
        <a:buChar char="»"/>
        <a:defRPr sz="10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795927" indent="-163266" algn="l" defTabSz="65306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122460" indent="-163266" algn="l" defTabSz="65306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448992" indent="-163266" algn="l" defTabSz="65306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75524" indent="-163266" algn="l" defTabSz="65306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3064" rtl="0" eaLnBrk="1" latinLnBrk="0" hangingPunct="1">
        <a:defRPr sz="1300" kern="1200">
          <a:solidFill>
            <a:schemeClr val="tx1"/>
          </a:solidFill>
          <a:latin typeface="+mn-lt"/>
          <a:ea typeface="+mn-ea"/>
          <a:cs typeface="+mn-cs"/>
        </a:defRPr>
      </a:lvl1pPr>
      <a:lvl2pPr marL="326532" algn="l" defTabSz="653064" rtl="0" eaLnBrk="1" latinLnBrk="0" hangingPunct="1">
        <a:defRPr sz="1300" kern="1200">
          <a:solidFill>
            <a:schemeClr val="tx1"/>
          </a:solidFill>
          <a:latin typeface="+mn-lt"/>
          <a:ea typeface="+mn-ea"/>
          <a:cs typeface="+mn-cs"/>
        </a:defRPr>
      </a:lvl2pPr>
      <a:lvl3pPr marL="653064" algn="l" defTabSz="653064" rtl="0" eaLnBrk="1" latinLnBrk="0" hangingPunct="1">
        <a:defRPr sz="1300" kern="1200">
          <a:solidFill>
            <a:schemeClr val="tx1"/>
          </a:solidFill>
          <a:latin typeface="+mn-lt"/>
          <a:ea typeface="+mn-ea"/>
          <a:cs typeface="+mn-cs"/>
        </a:defRPr>
      </a:lvl3pPr>
      <a:lvl4pPr marL="979597" algn="l" defTabSz="653064" rtl="0" eaLnBrk="1" latinLnBrk="0" hangingPunct="1">
        <a:defRPr sz="1300" kern="1200">
          <a:solidFill>
            <a:schemeClr val="tx1"/>
          </a:solidFill>
          <a:latin typeface="+mn-lt"/>
          <a:ea typeface="+mn-ea"/>
          <a:cs typeface="+mn-cs"/>
        </a:defRPr>
      </a:lvl4pPr>
      <a:lvl5pPr marL="1306129" algn="l" defTabSz="653064" rtl="0" eaLnBrk="1" latinLnBrk="0" hangingPunct="1">
        <a:defRPr sz="1300" kern="1200">
          <a:solidFill>
            <a:schemeClr val="tx1"/>
          </a:solidFill>
          <a:latin typeface="+mn-lt"/>
          <a:ea typeface="+mn-ea"/>
          <a:cs typeface="+mn-cs"/>
        </a:defRPr>
      </a:lvl5pPr>
      <a:lvl6pPr marL="1632661" algn="l" defTabSz="653064" rtl="0" eaLnBrk="1" latinLnBrk="0" hangingPunct="1">
        <a:defRPr sz="1300" kern="1200">
          <a:solidFill>
            <a:schemeClr val="tx1"/>
          </a:solidFill>
          <a:latin typeface="+mn-lt"/>
          <a:ea typeface="+mn-ea"/>
          <a:cs typeface="+mn-cs"/>
        </a:defRPr>
      </a:lvl6pPr>
      <a:lvl7pPr marL="1959193" algn="l" defTabSz="653064" rtl="0" eaLnBrk="1" latinLnBrk="0" hangingPunct="1">
        <a:defRPr sz="1300" kern="1200">
          <a:solidFill>
            <a:schemeClr val="tx1"/>
          </a:solidFill>
          <a:latin typeface="+mn-lt"/>
          <a:ea typeface="+mn-ea"/>
          <a:cs typeface="+mn-cs"/>
        </a:defRPr>
      </a:lvl7pPr>
      <a:lvl8pPr marL="2285726" algn="l" defTabSz="653064" rtl="0" eaLnBrk="1" latinLnBrk="0" hangingPunct="1">
        <a:defRPr sz="1300" kern="1200">
          <a:solidFill>
            <a:schemeClr val="tx1"/>
          </a:solidFill>
          <a:latin typeface="+mn-lt"/>
          <a:ea typeface="+mn-ea"/>
          <a:cs typeface="+mn-cs"/>
        </a:defRPr>
      </a:lvl8pPr>
      <a:lvl9pPr marL="2612258" algn="l" defTabSz="65306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lu.se/ew-kalender/2020/12/covid-19s-effect-on-global-food-systems-and-how-to-respond" TargetMode="External"/><Relationship Id="rId2" Type="http://schemas.openxmlformats.org/officeDocument/2006/relationships/hyperlink" Target="https://doi.org/10.4060/cb1000en"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worldfishcenter.org/" TargetMode="External"/><Relationship Id="rId2" Type="http://schemas.openxmlformats.org/officeDocument/2006/relationships/hyperlink" Target="https://www.worldfishcenter.org/pages/covid-19/"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FF89-9091-F947-85C3-3DBF53F077D3}"/>
              </a:ext>
            </a:extLst>
          </p:cNvPr>
          <p:cNvSpPr>
            <a:spLocks noGrp="1"/>
          </p:cNvSpPr>
          <p:nvPr>
            <p:ph type="title"/>
          </p:nvPr>
        </p:nvSpPr>
        <p:spPr/>
        <p:txBody>
          <a:bodyPr/>
          <a:lstStyle/>
          <a:p>
            <a:r>
              <a:rPr lang="en-SE" dirty="0"/>
              <a:t>Credit for this presentation</a:t>
            </a:r>
          </a:p>
        </p:txBody>
      </p:sp>
      <p:sp>
        <p:nvSpPr>
          <p:cNvPr id="3" name="Content Placeholder 2">
            <a:extLst>
              <a:ext uri="{FF2B5EF4-FFF2-40B4-BE49-F238E27FC236}">
                <a16:creationId xmlns:a16="http://schemas.microsoft.com/office/drawing/2014/main" id="{66D925F3-2130-8746-A9C9-FCC71485311C}"/>
              </a:ext>
            </a:extLst>
          </p:cNvPr>
          <p:cNvSpPr>
            <a:spLocks noGrp="1"/>
          </p:cNvSpPr>
          <p:nvPr>
            <p:ph idx="1"/>
          </p:nvPr>
        </p:nvSpPr>
        <p:spPr/>
        <p:txBody>
          <a:bodyPr/>
          <a:lstStyle/>
          <a:p>
            <a:r>
              <a:rPr lang="en-GB" sz="1600" b="1" dirty="0"/>
              <a:t>Shakuntala </a:t>
            </a:r>
            <a:r>
              <a:rPr lang="en-GB" sz="1600" b="1" dirty="0" err="1"/>
              <a:t>Thilsted</a:t>
            </a:r>
            <a:r>
              <a:rPr lang="en-GB" sz="1200" dirty="0"/>
              <a:t>, a member of the Steering Committee of the High Level Panel of Experts on Food Security and Nutrition (HLPE) gave a presentation on the HLPE Issues Paper on the Impacts of COVID-19 on food security and nutrition: developing effective policy responses to address the hunger and malnutrition pandemic.</a:t>
            </a:r>
          </a:p>
          <a:p>
            <a:r>
              <a:rPr lang="en-GB" sz="1200" dirty="0"/>
              <a:t>The drafting team of the Issues Paper consisted of Team Leader: Jennifer Clapp (Steering Committee); and Team members: William Moseley (Steering Committee), and Paola </a:t>
            </a:r>
            <a:r>
              <a:rPr lang="en-GB" sz="1200" dirty="0" err="1"/>
              <a:t>Termine</a:t>
            </a:r>
            <a:r>
              <a:rPr lang="en-GB" sz="1200" dirty="0"/>
              <a:t> (Secretariat).</a:t>
            </a:r>
          </a:p>
          <a:p>
            <a:r>
              <a:rPr lang="en-GB" sz="1200" dirty="0"/>
              <a:t>Recommended citation: HLPE. 2020. Impacts of COVID-19 on food security and nutrition: developing effective policy responses to address the hunger and malnutrition pandemic. </a:t>
            </a:r>
            <a:r>
              <a:rPr lang="en-GB" sz="1200" dirty="0" err="1"/>
              <a:t>Rome.</a:t>
            </a:r>
            <a:r>
              <a:rPr lang="en-GB" sz="1200" u="sng" dirty="0" err="1">
                <a:hlinkClick r:id="rId2" tooltip="https://doi.org/10.4060/cb1000en"/>
              </a:rPr>
              <a:t>https</a:t>
            </a:r>
            <a:r>
              <a:rPr lang="en-GB" sz="1200" u="sng" dirty="0">
                <a:hlinkClick r:id="rId2" tooltip="https://doi.org/10.4060/cb1000en"/>
              </a:rPr>
              <a:t>://doi.org/10.4060/cb1000en</a:t>
            </a:r>
            <a:endParaRPr lang="en-GB" sz="1200" u="sng" dirty="0"/>
          </a:p>
          <a:p>
            <a:r>
              <a:rPr lang="en-GB" sz="1200" dirty="0"/>
              <a:t>This presentation was used during the breakfast seminar ”Covid-19’s effect on global food systems and how to respond” on the 3</a:t>
            </a:r>
            <a:r>
              <a:rPr lang="en-GB" sz="1200" baseline="30000" dirty="0"/>
              <a:t>rd</a:t>
            </a:r>
            <a:r>
              <a:rPr lang="en-GB" sz="1200" dirty="0"/>
              <a:t> December 2020 hosted by SLU Future Food, </a:t>
            </a:r>
            <a:r>
              <a:rPr lang="en-GB" sz="1200" dirty="0">
                <a:hlinkClick r:id="rId3"/>
              </a:rPr>
              <a:t>www.slu.se/ew-kalender/2020/12/covid-19s-effect-on-global-food-systems-and-how-to-respond</a:t>
            </a:r>
            <a:r>
              <a:rPr lang="en-GB" sz="1200" dirty="0"/>
              <a:t> </a:t>
            </a:r>
          </a:p>
          <a:p>
            <a:endParaRPr lang="en-SE" sz="1200" dirty="0"/>
          </a:p>
        </p:txBody>
      </p:sp>
    </p:spTree>
    <p:extLst>
      <p:ext uri="{BB962C8B-B14F-4D97-AF65-F5344CB8AC3E}">
        <p14:creationId xmlns:p14="http://schemas.microsoft.com/office/powerpoint/2010/main" val="269301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32" y="113184"/>
            <a:ext cx="5400600" cy="666281"/>
          </a:xfrm>
        </p:spPr>
        <p:txBody>
          <a:bodyPr/>
          <a:lstStyle/>
          <a:p>
            <a:r>
              <a:rPr lang="en-US" sz="2000" dirty="0"/>
              <a:t>Theory of change</a:t>
            </a:r>
          </a:p>
        </p:txBody>
      </p:sp>
      <p:pic>
        <p:nvPicPr>
          <p:cNvPr id="4" name="Content Placeholder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45232" y="779465"/>
            <a:ext cx="6624736" cy="310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50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9AAB-FCE7-4ECC-9BF3-2B8D2CBDDD50}"/>
              </a:ext>
            </a:extLst>
          </p:cNvPr>
          <p:cNvSpPr>
            <a:spLocks noGrp="1"/>
          </p:cNvSpPr>
          <p:nvPr>
            <p:ph type="title"/>
          </p:nvPr>
        </p:nvSpPr>
        <p:spPr>
          <a:xfrm>
            <a:off x="417240" y="260578"/>
            <a:ext cx="4876800" cy="666281"/>
          </a:xfrm>
        </p:spPr>
        <p:txBody>
          <a:bodyPr/>
          <a:lstStyle/>
          <a:p>
            <a:r>
              <a:rPr lang="en-AU" sz="2000" dirty="0"/>
              <a:t>Summary of Recommendations</a:t>
            </a:r>
          </a:p>
        </p:txBody>
      </p:sp>
      <p:sp>
        <p:nvSpPr>
          <p:cNvPr id="4" name="Rectangle 1">
            <a:extLst>
              <a:ext uri="{FF2B5EF4-FFF2-40B4-BE49-F238E27FC236}">
                <a16:creationId xmlns:a16="http://schemas.microsoft.com/office/drawing/2014/main" id="{4D691ECD-7DF7-46DA-9DC6-3AEF6EB03E45}"/>
              </a:ext>
            </a:extLst>
          </p:cNvPr>
          <p:cNvSpPr>
            <a:spLocks noGrp="1" noChangeArrowheads="1"/>
          </p:cNvSpPr>
          <p:nvPr>
            <p:ph idx="1"/>
          </p:nvPr>
        </p:nvSpPr>
        <p:spPr bwMode="auto">
          <a:xfrm>
            <a:off x="0" y="718430"/>
            <a:ext cx="6975986" cy="33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a:p>
            <a:pPr defTabSz="914400">
              <a:spcBef>
                <a:spcPct val="0"/>
              </a:spcBef>
            </a:pPr>
            <a:r>
              <a:rPr kumimoji="0" lang="en-GB" altLang="en-US" b="1" i="0" u="none" strike="noStrike" cap="none" normalizeH="0" baseline="0" dirty="0">
                <a:ln>
                  <a:noFill/>
                </a:ln>
                <a:solidFill>
                  <a:srgbClr val="1778AB"/>
                </a:solidFill>
                <a:effectLst/>
                <a:latin typeface="Arial" panose="020B0604020202020204" pitchFamily="34" charset="0"/>
                <a:ea typeface="Times New Roman" panose="02020603050405020304" pitchFamily="18" charset="0"/>
              </a:rPr>
              <a:t>Implement more robust targeted social protection programmes to improve access to healthy and nutritious foods</a:t>
            </a:r>
            <a:r>
              <a:rPr kumimoji="0" lang="en-GB"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including emergency food aid, maintaining robust safety nets, food assistance programmes focused on healthy food, and ensuring access to alternatives to school lunches when schools are closed. Debt relief should be provided to governments in need. </a:t>
            </a:r>
            <a:endParaRPr kumimoji="0" lang="en-AU"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defTabSz="914400">
              <a:spcBef>
                <a:spcPct val="0"/>
              </a:spcBef>
            </a:pPr>
            <a:endParaRPr kumimoji="0" lang="en-GB" altLang="en-US" b="1" i="0" u="none" strike="noStrike" cap="none" normalizeH="0" baseline="0" dirty="0">
              <a:ln>
                <a:noFill/>
              </a:ln>
              <a:solidFill>
                <a:srgbClr val="1778AB"/>
              </a:solidFill>
              <a:effectLst/>
              <a:latin typeface="Arial" panose="020B0604020202020204" pitchFamily="34" charset="0"/>
              <a:ea typeface="Times New Roman" panose="02020603050405020304" pitchFamily="18" charset="0"/>
            </a:endParaRPr>
          </a:p>
          <a:p>
            <a:pPr defTabSz="914400">
              <a:spcBef>
                <a:spcPct val="0"/>
              </a:spcBef>
            </a:pPr>
            <a:r>
              <a:rPr kumimoji="0" lang="en-GB" altLang="en-US" b="1" i="0" u="none" strike="noStrike" cap="none" normalizeH="0" baseline="0" dirty="0">
                <a:ln>
                  <a:noFill/>
                </a:ln>
                <a:solidFill>
                  <a:srgbClr val="1778AB"/>
                </a:solidFill>
                <a:effectLst/>
                <a:latin typeface="Arial" panose="020B0604020202020204" pitchFamily="34" charset="0"/>
                <a:ea typeface="Times New Roman" panose="02020603050405020304" pitchFamily="18" charset="0"/>
              </a:rPr>
              <a:t>Ensure better protection for vulnerable and marginalized food system workers and farmers</a:t>
            </a:r>
            <a: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including the recognition of their labour rights in national legislation, access to full protection from hazards and risks – paying special attention to migrant workers, mechanisms to protect farmers and small-agricultural producers from uncertainties and income losses. </a:t>
            </a:r>
            <a:endParaRPr kumimoji="0" lang="en-AU"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defTabSz="914400">
              <a:spcBef>
                <a:spcPct val="0"/>
              </a:spcBef>
            </a:pPr>
            <a:endParaRPr kumimoji="0" lang="en-GB" altLang="en-US" b="1" i="0" u="none" strike="noStrike" cap="none" normalizeH="0" baseline="0" dirty="0">
              <a:ln>
                <a:noFill/>
              </a:ln>
              <a:solidFill>
                <a:srgbClr val="1778AB"/>
              </a:solidFill>
              <a:effectLst/>
              <a:latin typeface="Arial" panose="020B0604020202020204" pitchFamily="34" charset="0"/>
              <a:ea typeface="Times New Roman" panose="02020603050405020304" pitchFamily="18" charset="0"/>
            </a:endParaRPr>
          </a:p>
          <a:p>
            <a:pPr defTabSz="914400">
              <a:spcBef>
                <a:spcPct val="0"/>
              </a:spcBef>
            </a:pPr>
            <a:r>
              <a:rPr kumimoji="0" lang="en-GB" altLang="en-US" b="1" i="0" u="none" strike="noStrike" cap="none" normalizeH="0" baseline="0" dirty="0">
                <a:ln>
                  <a:noFill/>
                </a:ln>
                <a:solidFill>
                  <a:srgbClr val="1778AB"/>
                </a:solidFill>
                <a:effectLst/>
                <a:latin typeface="Arial" panose="020B0604020202020204" pitchFamily="34" charset="0"/>
                <a:ea typeface="Times New Roman" panose="02020603050405020304" pitchFamily="18" charset="0"/>
              </a:rPr>
              <a:t>Provide better protection for countries that depend on food imports</a:t>
            </a:r>
            <a:r>
              <a:rPr kumimoji="0" lang="en-GB"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which are especially vulnerable to supply chain disruptions. Measures include discouraging export restrictions as a response to the pandemic and, in the longer term, support countries to increase their domestic food production capacity.</a:t>
            </a:r>
            <a:r>
              <a:rPr kumimoji="0" lang="en-GB"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AU"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1287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9AAB-FCE7-4ECC-9BF3-2B8D2CBDDD50}"/>
              </a:ext>
            </a:extLst>
          </p:cNvPr>
          <p:cNvSpPr>
            <a:spLocks noGrp="1"/>
          </p:cNvSpPr>
          <p:nvPr>
            <p:ph type="title"/>
          </p:nvPr>
        </p:nvSpPr>
        <p:spPr>
          <a:xfrm>
            <a:off x="417240" y="260578"/>
            <a:ext cx="4876800" cy="666281"/>
          </a:xfrm>
        </p:spPr>
        <p:txBody>
          <a:bodyPr/>
          <a:lstStyle/>
          <a:p>
            <a:r>
              <a:rPr lang="en-AU" sz="2000" dirty="0"/>
              <a:t>Summary of Recommendations</a:t>
            </a:r>
          </a:p>
        </p:txBody>
      </p:sp>
      <p:sp>
        <p:nvSpPr>
          <p:cNvPr id="4" name="Rectangle 1">
            <a:extLst>
              <a:ext uri="{FF2B5EF4-FFF2-40B4-BE49-F238E27FC236}">
                <a16:creationId xmlns:a16="http://schemas.microsoft.com/office/drawing/2014/main" id="{4D691ECD-7DF7-46DA-9DC6-3AEF6EB03E45}"/>
              </a:ext>
            </a:extLst>
          </p:cNvPr>
          <p:cNvSpPr>
            <a:spLocks noGrp="1" noChangeArrowheads="1"/>
          </p:cNvSpPr>
          <p:nvPr>
            <p:ph idx="1"/>
          </p:nvPr>
        </p:nvSpPr>
        <p:spPr bwMode="auto">
          <a:xfrm>
            <a:off x="129208" y="709134"/>
            <a:ext cx="6975986" cy="3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a:p>
            <a:pPr defTabSz="914400">
              <a:spcBef>
                <a:spcPct val="0"/>
              </a:spcBef>
            </a:pPr>
            <a:r>
              <a:rPr lang="en-AU" altLang="en-US" b="1" dirty="0">
                <a:solidFill>
                  <a:srgbClr val="1778AB"/>
                </a:solidFill>
                <a:ea typeface="Times New Roman" panose="02020603050405020304" pitchFamily="18" charset="0"/>
              </a:rPr>
              <a:t>Strengthen and coordinate policy responses to the COVID-19 pandemic impact </a:t>
            </a:r>
            <a:r>
              <a:rPr lang="en-AU" altLang="en-US" sz="1100" dirty="0">
                <a:solidFill>
                  <a:schemeClr val="tx1"/>
                </a:solidFill>
                <a:ea typeface="Times New Roman" panose="02020603050405020304" pitchFamily="18" charset="0"/>
              </a:rPr>
              <a:t>on food systems and food security and nutrition to address the interlinkages of food, health, economic and environmental systems. Recognizing the role of the CFS as a lead body in coordinating an international governance response to the impact of COVID-19 on FSN and in facilitating information sharing among governments to track these impacts are among the recommended actions. </a:t>
            </a:r>
          </a:p>
          <a:p>
            <a:pPr defTabSz="914400">
              <a:spcBef>
                <a:spcPct val="0"/>
              </a:spcBef>
            </a:pPr>
            <a:endParaRPr lang="en-AU" altLang="en-US" b="1" dirty="0">
              <a:solidFill>
                <a:srgbClr val="1778AB"/>
              </a:solidFill>
              <a:ea typeface="Times New Roman" panose="02020603050405020304" pitchFamily="18" charset="0"/>
            </a:endParaRPr>
          </a:p>
          <a:p>
            <a:pPr defTabSz="914400">
              <a:spcBef>
                <a:spcPct val="0"/>
              </a:spcBef>
            </a:pPr>
            <a:r>
              <a:rPr lang="en-AU" altLang="en-US" b="1" dirty="0">
                <a:solidFill>
                  <a:srgbClr val="1778AB"/>
                </a:solidFill>
                <a:ea typeface="Times New Roman" panose="02020603050405020304" pitchFamily="18" charset="0"/>
              </a:rPr>
              <a:t>Support more diverse and resilient distribution systems</a:t>
            </a:r>
            <a:r>
              <a:rPr lang="en-AU" altLang="en-US" sz="1200" b="1" dirty="0">
                <a:solidFill>
                  <a:schemeClr val="tx1"/>
                </a:solidFill>
                <a:ea typeface="Times New Roman" panose="02020603050405020304" pitchFamily="18" charset="0"/>
              </a:rPr>
              <a:t>, </a:t>
            </a:r>
            <a:r>
              <a:rPr lang="en-AU" altLang="en-US" sz="1100" dirty="0">
                <a:solidFill>
                  <a:schemeClr val="tx1"/>
                </a:solidFill>
                <a:ea typeface="Times New Roman" panose="02020603050405020304" pitchFamily="18" charset="0"/>
              </a:rPr>
              <a:t>including shorter supply chains and territorial markets, and support small- and medium-scale agri-food enterprises’ participation in supply chains. </a:t>
            </a:r>
          </a:p>
          <a:p>
            <a:pPr defTabSz="914400">
              <a:spcBef>
                <a:spcPct val="0"/>
              </a:spcBef>
            </a:pPr>
            <a:endParaRPr lang="en-AU" altLang="en-US" b="1" dirty="0">
              <a:solidFill>
                <a:srgbClr val="1778AB"/>
              </a:solidFill>
              <a:ea typeface="Times New Roman" panose="02020603050405020304" pitchFamily="18" charset="0"/>
            </a:endParaRPr>
          </a:p>
          <a:p>
            <a:pPr defTabSz="914400">
              <a:spcBef>
                <a:spcPct val="0"/>
              </a:spcBef>
            </a:pPr>
            <a:r>
              <a:rPr lang="en-AU" altLang="en-US" b="1" dirty="0">
                <a:solidFill>
                  <a:srgbClr val="1778AB"/>
                </a:solidFill>
                <a:ea typeface="Times New Roman" panose="02020603050405020304" pitchFamily="18" charset="0"/>
              </a:rPr>
              <a:t>Support more resilient food production systems based on agroecology and other sustainable forms of food production, </a:t>
            </a:r>
            <a:r>
              <a:rPr lang="en-AU" altLang="en-US" sz="1100" dirty="0">
                <a:solidFill>
                  <a:schemeClr val="tx1"/>
                </a:solidFill>
                <a:ea typeface="Times New Roman" panose="02020603050405020304" pitchFamily="18" charset="0"/>
              </a:rPr>
              <a:t>including by strengthening local food production and ensure that not only farming, but also sustainable fisheries and aquaculture, animal production and forestry are central in policy responses to COVID-19. </a:t>
            </a:r>
          </a:p>
          <a:p>
            <a:pPr defTabSz="914400">
              <a:spcBef>
                <a:spcPct val="0"/>
              </a:spcBef>
            </a:pPr>
            <a:endParaRPr lang="en-AU" altLang="en-US" sz="1100" dirty="0">
              <a:solidFill>
                <a:srgbClr val="1778AB"/>
              </a:solidFill>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1515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Conclusion</a:t>
            </a:r>
          </a:p>
        </p:txBody>
      </p:sp>
      <p:sp>
        <p:nvSpPr>
          <p:cNvPr id="3" name="Content Placeholder 2"/>
          <p:cNvSpPr>
            <a:spLocks noGrp="1"/>
          </p:cNvSpPr>
          <p:nvPr>
            <p:ph idx="1"/>
          </p:nvPr>
        </p:nvSpPr>
        <p:spPr/>
        <p:txBody>
          <a:bodyPr/>
          <a:lstStyle/>
          <a:p>
            <a:pPr defTabSz="914400">
              <a:spcBef>
                <a:spcPct val="0"/>
              </a:spcBef>
            </a:pPr>
            <a:r>
              <a:rPr lang="en-US" dirty="0">
                <a:solidFill>
                  <a:schemeClr val="tx1"/>
                </a:solidFill>
                <a:ea typeface="Times New Roman" panose="02020603050405020304" pitchFamily="18" charset="0"/>
              </a:rPr>
              <a:t>COVID-19 is an unexpected shock that crippled and exposed the flaws in our food systems (in various pathways and affecting both demand and supply of food).</a:t>
            </a:r>
          </a:p>
          <a:p>
            <a:pPr defTabSz="914400">
              <a:spcBef>
                <a:spcPct val="0"/>
              </a:spcBef>
            </a:pPr>
            <a:r>
              <a:rPr lang="en-US" dirty="0">
                <a:solidFill>
                  <a:schemeClr val="tx1"/>
                </a:solidFill>
                <a:ea typeface="Times New Roman" panose="02020603050405020304" pitchFamily="18" charset="0"/>
              </a:rPr>
              <a:t>The pandemic derailed us further in achieving the goals of SDG 2: Zero Hunger by 2030.</a:t>
            </a:r>
          </a:p>
          <a:p>
            <a:pPr defTabSz="914400">
              <a:spcBef>
                <a:spcPct val="0"/>
              </a:spcBef>
            </a:pPr>
            <a:r>
              <a:rPr lang="en-US" dirty="0">
                <a:solidFill>
                  <a:schemeClr val="tx1"/>
                </a:solidFill>
                <a:ea typeface="Times New Roman" panose="02020603050405020304" pitchFamily="18" charset="0"/>
              </a:rPr>
              <a:t>COVID-19 is just one of many shocks – more to be expected. </a:t>
            </a:r>
          </a:p>
          <a:p>
            <a:pPr defTabSz="914400">
              <a:spcBef>
                <a:spcPct val="0"/>
              </a:spcBef>
            </a:pPr>
            <a:endParaRPr lang="en-US" dirty="0">
              <a:solidFill>
                <a:schemeClr val="tx1"/>
              </a:solidFill>
              <a:ea typeface="Times New Roman" panose="02020603050405020304" pitchFamily="18" charset="0"/>
            </a:endParaRPr>
          </a:p>
          <a:p>
            <a:pPr defTabSz="914400">
              <a:spcBef>
                <a:spcPct val="0"/>
              </a:spcBef>
            </a:pPr>
            <a:r>
              <a:rPr lang="en-US" dirty="0">
                <a:solidFill>
                  <a:schemeClr val="tx1"/>
                </a:solidFill>
                <a:ea typeface="Times New Roman" panose="02020603050405020304" pitchFamily="18" charset="0"/>
              </a:rPr>
              <a:t>What has COVID-19 taught us? </a:t>
            </a:r>
          </a:p>
          <a:p>
            <a:pPr defTabSz="914400">
              <a:spcBef>
                <a:spcPct val="0"/>
              </a:spcBef>
            </a:pPr>
            <a:r>
              <a:rPr lang="en-US" dirty="0">
                <a:solidFill>
                  <a:schemeClr val="tx1"/>
                </a:solidFill>
                <a:ea typeface="Times New Roman" panose="02020603050405020304" pitchFamily="18" charset="0"/>
              </a:rPr>
              <a:t>How has COVID-19 prepared us to cope/build resilience for the future?</a:t>
            </a:r>
          </a:p>
        </p:txBody>
      </p:sp>
    </p:spTree>
    <p:extLst>
      <p:ext uri="{BB962C8B-B14F-4D97-AF65-F5344CB8AC3E}">
        <p14:creationId xmlns:p14="http://schemas.microsoft.com/office/powerpoint/2010/main" val="385716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WorldFish: COVID-19 Responses</a:t>
            </a:r>
          </a:p>
        </p:txBody>
      </p:sp>
      <p:sp>
        <p:nvSpPr>
          <p:cNvPr id="3" name="Content Placeholder 2"/>
          <p:cNvSpPr>
            <a:spLocks noGrp="1"/>
          </p:cNvSpPr>
          <p:nvPr>
            <p:ph idx="1"/>
          </p:nvPr>
        </p:nvSpPr>
        <p:spPr>
          <a:xfrm>
            <a:off x="417240" y="905272"/>
            <a:ext cx="6447768" cy="2741694"/>
          </a:xfrm>
        </p:spPr>
        <p:txBody>
          <a:bodyPr/>
          <a:lstStyle/>
          <a:p>
            <a:r>
              <a:rPr lang="en-US" sz="1200" dirty="0"/>
              <a:t>WorldFish is developing research responses on aquatic food systems following the initial shock of COVID-19:</a:t>
            </a:r>
          </a:p>
          <a:p>
            <a:pPr lvl="1"/>
            <a:r>
              <a:rPr lang="en-US" sz="1100" dirty="0"/>
              <a:t>Impacts of COVID-19 on aquatic food supply chains in Bangladesh, Egypt, India, Myanmar, Nigeria and Timor-Leste, February – April 2020 (Published: October 2020)</a:t>
            </a:r>
          </a:p>
          <a:p>
            <a:pPr lvl="1"/>
            <a:r>
              <a:rPr lang="en-US" sz="1100" dirty="0"/>
              <a:t>Qualitative assessment of COVID-19 impacts on aquatic food value chains in Bangladesh (Published: October 2020)</a:t>
            </a:r>
          </a:p>
          <a:p>
            <a:r>
              <a:rPr lang="en-US" sz="1200" dirty="0"/>
              <a:t>A dashboard was created to provide information and high-frequency data for policy interventions across different stakeholder groups: government, policy makers, small-scale fishers, food producers, consumers, women and men:</a:t>
            </a:r>
          </a:p>
          <a:p>
            <a:pPr marL="244475" lvl="1" indent="0">
              <a:buNone/>
            </a:pPr>
            <a:r>
              <a:rPr lang="en-US" dirty="0">
                <a:hlinkClick r:id="rId2"/>
              </a:rPr>
              <a:t> https://www.worldfishcenter.org/pages/covid-19/</a:t>
            </a:r>
            <a:endParaRPr lang="en-US" sz="1000" dirty="0"/>
          </a:p>
          <a:p>
            <a:r>
              <a:rPr lang="en-US" sz="1200" dirty="0"/>
              <a:t>To partner with us or to learn more about the transformational power of aquatic foods: </a:t>
            </a:r>
            <a:r>
              <a:rPr lang="en-US" sz="1200" dirty="0">
                <a:hlinkClick r:id="rId3"/>
              </a:rPr>
              <a:t>www.worldfishcenter.org</a:t>
            </a:r>
            <a:endParaRPr lang="en-US" sz="1200" dirty="0"/>
          </a:p>
          <a:p>
            <a:pPr marL="0" indent="0">
              <a:buNone/>
            </a:pPr>
            <a:endParaRPr lang="en-US" sz="1200" dirty="0"/>
          </a:p>
          <a:p>
            <a:endParaRPr lang="en-US" sz="1200" dirty="0"/>
          </a:p>
        </p:txBody>
      </p:sp>
    </p:spTree>
    <p:extLst>
      <p:ext uri="{BB962C8B-B14F-4D97-AF65-F5344CB8AC3E}">
        <p14:creationId xmlns:p14="http://schemas.microsoft.com/office/powerpoint/2010/main" val="326011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417240" y="1841376"/>
            <a:ext cx="6336704" cy="685800"/>
          </a:xfrm>
          <a:prstGeom prst="rect">
            <a:avLst/>
          </a:prstGeom>
        </p:spPr>
        <p:txBody>
          <a:bodyPr/>
          <a:lstStyle>
            <a:lvl1pPr algn="l" defTabSz="652463" rtl="0" eaLnBrk="0" fontAlgn="base" hangingPunct="0">
              <a:spcBef>
                <a:spcPct val="0"/>
              </a:spcBef>
              <a:spcAft>
                <a:spcPct val="0"/>
              </a:spcAft>
              <a:defRPr sz="2400" b="1" kern="1200">
                <a:solidFill>
                  <a:srgbClr val="1FB47C"/>
                </a:solidFill>
                <a:latin typeface="Arial" panose="020B0604020202020204" pitchFamily="34" charset="0"/>
                <a:ea typeface="+mj-ea"/>
                <a:cs typeface="Arial" panose="020B0604020202020204" pitchFamily="34" charset="0"/>
              </a:defRPr>
            </a:lvl1pPr>
            <a:lvl2pPr algn="ctr" defTabSz="652463" rtl="0" eaLnBrk="0" fontAlgn="base" hangingPunct="0">
              <a:spcBef>
                <a:spcPct val="0"/>
              </a:spcBef>
              <a:spcAft>
                <a:spcPct val="0"/>
              </a:spcAft>
              <a:defRPr sz="3100">
                <a:solidFill>
                  <a:schemeClr val="tx1"/>
                </a:solidFill>
                <a:latin typeface="Calibri" panose="020F0502020204030204" pitchFamily="34" charset="0"/>
              </a:defRPr>
            </a:lvl2pPr>
            <a:lvl3pPr algn="ctr" defTabSz="652463" rtl="0" eaLnBrk="0" fontAlgn="base" hangingPunct="0">
              <a:spcBef>
                <a:spcPct val="0"/>
              </a:spcBef>
              <a:spcAft>
                <a:spcPct val="0"/>
              </a:spcAft>
              <a:defRPr sz="3100">
                <a:solidFill>
                  <a:schemeClr val="tx1"/>
                </a:solidFill>
                <a:latin typeface="Calibri" panose="020F0502020204030204" pitchFamily="34" charset="0"/>
              </a:defRPr>
            </a:lvl3pPr>
            <a:lvl4pPr algn="ctr" defTabSz="652463" rtl="0" eaLnBrk="0" fontAlgn="base" hangingPunct="0">
              <a:spcBef>
                <a:spcPct val="0"/>
              </a:spcBef>
              <a:spcAft>
                <a:spcPct val="0"/>
              </a:spcAft>
              <a:defRPr sz="3100">
                <a:solidFill>
                  <a:schemeClr val="tx1"/>
                </a:solidFill>
                <a:latin typeface="Calibri" panose="020F0502020204030204" pitchFamily="34" charset="0"/>
              </a:defRPr>
            </a:lvl4pPr>
            <a:lvl5pPr algn="ctr" defTabSz="652463" rtl="0" eaLnBrk="0" fontAlgn="base" hangingPunct="0">
              <a:spcBef>
                <a:spcPct val="0"/>
              </a:spcBef>
              <a:spcAft>
                <a:spcPct val="0"/>
              </a:spcAft>
              <a:defRPr sz="3100">
                <a:solidFill>
                  <a:schemeClr val="tx1"/>
                </a:solidFill>
                <a:latin typeface="Calibri" panose="020F0502020204030204" pitchFamily="34" charset="0"/>
              </a:defRPr>
            </a:lvl5pPr>
            <a:lvl6pPr marL="457200" algn="ctr" defTabSz="652463" rtl="0" fontAlgn="base">
              <a:spcBef>
                <a:spcPct val="0"/>
              </a:spcBef>
              <a:spcAft>
                <a:spcPct val="0"/>
              </a:spcAft>
              <a:defRPr sz="3100">
                <a:solidFill>
                  <a:schemeClr val="tx1"/>
                </a:solidFill>
                <a:latin typeface="Calibri" panose="020F0502020204030204" pitchFamily="34" charset="0"/>
              </a:defRPr>
            </a:lvl6pPr>
            <a:lvl7pPr marL="914400" algn="ctr" defTabSz="652463" rtl="0" fontAlgn="base">
              <a:spcBef>
                <a:spcPct val="0"/>
              </a:spcBef>
              <a:spcAft>
                <a:spcPct val="0"/>
              </a:spcAft>
              <a:defRPr sz="3100">
                <a:solidFill>
                  <a:schemeClr val="tx1"/>
                </a:solidFill>
                <a:latin typeface="Calibri" panose="020F0502020204030204" pitchFamily="34" charset="0"/>
              </a:defRPr>
            </a:lvl7pPr>
            <a:lvl8pPr marL="1371600" algn="ctr" defTabSz="652463" rtl="0" fontAlgn="base">
              <a:spcBef>
                <a:spcPct val="0"/>
              </a:spcBef>
              <a:spcAft>
                <a:spcPct val="0"/>
              </a:spcAft>
              <a:defRPr sz="3100">
                <a:solidFill>
                  <a:schemeClr val="tx1"/>
                </a:solidFill>
                <a:latin typeface="Calibri" panose="020F0502020204030204" pitchFamily="34" charset="0"/>
              </a:defRPr>
            </a:lvl8pPr>
            <a:lvl9pPr marL="1828800" algn="ctr" defTabSz="652463" rtl="0" fontAlgn="base">
              <a:spcBef>
                <a:spcPct val="0"/>
              </a:spcBef>
              <a:spcAft>
                <a:spcPct val="0"/>
              </a:spcAft>
              <a:defRPr sz="3100">
                <a:solidFill>
                  <a:schemeClr val="tx1"/>
                </a:solidFill>
                <a:latin typeface="Calibri" panose="020F0502020204030204" pitchFamily="34" charset="0"/>
              </a:defRPr>
            </a:lvl9pPr>
          </a:lstStyle>
          <a:p>
            <a:pPr algn="ctr"/>
            <a:r>
              <a:rPr lang="en-US"/>
              <a:t>Thank you! </a:t>
            </a:r>
            <a:endParaRPr lang="en-US" dirty="0"/>
          </a:p>
        </p:txBody>
      </p:sp>
    </p:spTree>
    <p:extLst>
      <p:ext uri="{BB962C8B-B14F-4D97-AF65-F5344CB8AC3E}">
        <p14:creationId xmlns:p14="http://schemas.microsoft.com/office/powerpoint/2010/main" val="133460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216" y="1409328"/>
            <a:ext cx="3672409" cy="882015"/>
          </a:xfrm>
        </p:spPr>
        <p:txBody>
          <a:bodyPr/>
          <a:lstStyle/>
          <a:p>
            <a:pPr algn="l"/>
            <a:r>
              <a:rPr lang="en-US" sz="2000" dirty="0"/>
              <a:t>Impacts of COVID-19 on Food Security and Nutrition: </a:t>
            </a:r>
            <a:br>
              <a:rPr lang="en-US" sz="2000" dirty="0"/>
            </a:br>
            <a:r>
              <a:rPr lang="en-US" sz="2000" dirty="0"/>
              <a:t>Addressing the Hunger and Malnutrition Pandemic</a:t>
            </a:r>
            <a:br>
              <a:rPr lang="en-US" sz="2400" b="0" dirty="0"/>
            </a:br>
            <a:r>
              <a:rPr lang="en-US" sz="2400" dirty="0">
                <a:solidFill>
                  <a:srgbClr val="24B57A"/>
                </a:solidFill>
              </a:rPr>
              <a:t> </a:t>
            </a:r>
          </a:p>
        </p:txBody>
      </p:sp>
      <p:sp>
        <p:nvSpPr>
          <p:cNvPr id="6" name="Subtitle 5"/>
          <p:cNvSpPr>
            <a:spLocks noGrp="1"/>
          </p:cNvSpPr>
          <p:nvPr>
            <p:ph type="subTitle" idx="1"/>
          </p:nvPr>
        </p:nvSpPr>
        <p:spPr>
          <a:xfrm>
            <a:off x="3153544" y="3425552"/>
            <a:ext cx="4085121" cy="663206"/>
          </a:xfrm>
        </p:spPr>
        <p:txBody>
          <a:bodyPr/>
          <a:lstStyle/>
          <a:p>
            <a:pPr algn="r"/>
            <a:r>
              <a:rPr lang="en-US" sz="800" dirty="0"/>
              <a:t>Presented by: Shakuntala Thilsted</a:t>
            </a:r>
          </a:p>
          <a:p>
            <a:pPr algn="r"/>
            <a:r>
              <a:rPr lang="en-US" sz="800" dirty="0"/>
              <a:t>Member, Steering Committee of the HLPE on Food Security and Nutrition</a:t>
            </a:r>
          </a:p>
          <a:p>
            <a:pPr algn="r"/>
            <a:r>
              <a:rPr lang="en-US" sz="800" dirty="0"/>
              <a:t>Research Program Leader, WorldFish </a:t>
            </a:r>
          </a:p>
        </p:txBody>
      </p:sp>
      <p:pic>
        <p:nvPicPr>
          <p:cNvPr id="5" name="Picture 4">
            <a:extLst>
              <a:ext uri="{FF2B5EF4-FFF2-40B4-BE49-F238E27FC236}">
                <a16:creationId xmlns:a16="http://schemas.microsoft.com/office/drawing/2014/main" id="{070B9342-5908-448D-9667-3E97B38F1CD3}"/>
              </a:ext>
            </a:extLst>
          </p:cNvPr>
          <p:cNvPicPr>
            <a:picLocks noChangeAspect="1"/>
          </p:cNvPicPr>
          <p:nvPr/>
        </p:nvPicPr>
        <p:blipFill rotWithShape="1">
          <a:blip r:embed="rId3"/>
          <a:srcRect l="39172" t="15001" r="40156" b="32500"/>
          <a:stretch/>
        </p:blipFill>
        <p:spPr>
          <a:xfrm rot="532334">
            <a:off x="3789680" y="535539"/>
            <a:ext cx="1958944" cy="279848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01216" y="2201416"/>
            <a:ext cx="3168352" cy="292388"/>
          </a:xfrm>
          <a:prstGeom prst="rect">
            <a:avLst/>
          </a:prstGeom>
          <a:noFill/>
        </p:spPr>
        <p:txBody>
          <a:bodyPr wrap="square" rtlCol="0">
            <a:spAutoFit/>
          </a:bodyPr>
          <a:lstStyle/>
          <a:p>
            <a:r>
              <a:rPr lang="en-US" dirty="0">
                <a:solidFill>
                  <a:srgbClr val="0088B4"/>
                </a:solidFill>
                <a:latin typeface="Arial" panose="020B0604020202020204" pitchFamily="34" charset="0"/>
              </a:rPr>
              <a:t>(HLPE issues paper, September 2020)</a:t>
            </a:r>
          </a:p>
        </p:txBody>
      </p:sp>
    </p:spTree>
    <p:extLst>
      <p:ext uri="{BB962C8B-B14F-4D97-AF65-F5344CB8AC3E}">
        <p14:creationId xmlns:p14="http://schemas.microsoft.com/office/powerpoint/2010/main" val="3180284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solidFill>
                  <a:srgbClr val="24B57A"/>
                </a:solidFill>
              </a:rPr>
              <a:t>Outline</a:t>
            </a:r>
            <a:r>
              <a:rPr lang="en-US" sz="2000" dirty="0">
                <a:solidFill>
                  <a:srgbClr val="24B57A"/>
                </a:solidFill>
              </a:rPr>
              <a:t> </a:t>
            </a:r>
          </a:p>
        </p:txBody>
      </p:sp>
      <p:sp>
        <p:nvSpPr>
          <p:cNvPr id="3" name="Content Placeholder 2"/>
          <p:cNvSpPr>
            <a:spLocks noGrp="1"/>
          </p:cNvSpPr>
          <p:nvPr>
            <p:ph idx="1"/>
          </p:nvPr>
        </p:nvSpPr>
        <p:spPr>
          <a:xfrm>
            <a:off x="273224" y="761256"/>
            <a:ext cx="4968552" cy="2741694"/>
          </a:xfrm>
        </p:spPr>
        <p:txBody>
          <a:bodyPr/>
          <a:lstStyle/>
          <a:p>
            <a:r>
              <a:rPr lang="en-US" sz="1800" b="1" dirty="0">
                <a:solidFill>
                  <a:srgbClr val="1778AB"/>
                </a:solidFill>
              </a:rPr>
              <a:t>Introduction</a:t>
            </a:r>
          </a:p>
          <a:p>
            <a:r>
              <a:rPr lang="en-US" sz="1800" b="1" dirty="0">
                <a:solidFill>
                  <a:srgbClr val="1778AB"/>
                </a:solidFill>
              </a:rPr>
              <a:t>How COVID-19 is affecting food security and nutrition</a:t>
            </a:r>
          </a:p>
          <a:p>
            <a:pPr marL="560070" lvl="1" indent="-285750"/>
            <a:r>
              <a:rPr lang="en-US" sz="1400" dirty="0"/>
              <a:t>Primary trends affecting food security and nutrition</a:t>
            </a:r>
          </a:p>
          <a:p>
            <a:pPr marL="560070" lvl="1" indent="-285750"/>
            <a:r>
              <a:rPr lang="en-US" sz="1400" dirty="0"/>
              <a:t>Implications for the six dimensions of food security</a:t>
            </a:r>
          </a:p>
          <a:p>
            <a:r>
              <a:rPr lang="en-US" sz="1800" b="1" dirty="0">
                <a:solidFill>
                  <a:srgbClr val="1778AB"/>
                </a:solidFill>
              </a:rPr>
              <a:t>Recommendations</a:t>
            </a:r>
          </a:p>
          <a:p>
            <a:r>
              <a:rPr lang="en-US" sz="1800" b="1" dirty="0">
                <a:solidFill>
                  <a:srgbClr val="1778AB"/>
                </a:solidFill>
              </a:rPr>
              <a:t>Conclusion</a:t>
            </a:r>
          </a:p>
          <a:p>
            <a:pPr marL="0" indent="0">
              <a:buNone/>
            </a:pPr>
            <a:endParaRPr lang="en-US" dirty="0"/>
          </a:p>
        </p:txBody>
      </p:sp>
      <p:pic>
        <p:nvPicPr>
          <p:cNvPr id="5" name="Picture 4">
            <a:extLst>
              <a:ext uri="{FF2B5EF4-FFF2-40B4-BE49-F238E27FC236}">
                <a16:creationId xmlns:a16="http://schemas.microsoft.com/office/drawing/2014/main" id="{070B9342-5908-448D-9667-3E97B38F1CD3}"/>
              </a:ext>
            </a:extLst>
          </p:cNvPr>
          <p:cNvPicPr>
            <a:picLocks noChangeAspect="1"/>
          </p:cNvPicPr>
          <p:nvPr/>
        </p:nvPicPr>
        <p:blipFill rotWithShape="1">
          <a:blip r:embed="rId2"/>
          <a:srcRect l="39172" t="15001" r="40156" b="32500"/>
          <a:stretch/>
        </p:blipFill>
        <p:spPr>
          <a:xfrm rot="532334">
            <a:off x="5408835" y="1087231"/>
            <a:ext cx="1603506" cy="2290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55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solidFill>
                  <a:srgbClr val="24B57A"/>
                </a:solidFill>
              </a:rPr>
              <a:t>Introduction</a:t>
            </a:r>
          </a:p>
        </p:txBody>
      </p:sp>
      <p:sp>
        <p:nvSpPr>
          <p:cNvPr id="3" name="Content Placeholder 2"/>
          <p:cNvSpPr>
            <a:spLocks noGrp="1"/>
          </p:cNvSpPr>
          <p:nvPr>
            <p:ph idx="1"/>
          </p:nvPr>
        </p:nvSpPr>
        <p:spPr/>
        <p:txBody>
          <a:bodyPr>
            <a:normAutofit/>
          </a:bodyPr>
          <a:lstStyle/>
          <a:p>
            <a:r>
              <a:rPr lang="en-US" sz="1200" dirty="0"/>
              <a:t>COVID-19 pandemic: Situation is fluid and dynamic</a:t>
            </a:r>
          </a:p>
          <a:p>
            <a:r>
              <a:rPr lang="en-US" sz="1200" dirty="0"/>
              <a:t>SOFI 2020 estimates: 83 – 132 million people will be added to the ranks of the world’s hungry due to COVID-19 – revised in June 2020 to 100 – 120 million people</a:t>
            </a:r>
          </a:p>
          <a:p>
            <a:r>
              <a:rPr lang="en-US" sz="1200" dirty="0"/>
              <a:t>World Bank estimate: (October 2020): 88 – 115 million people will be pushed into extreme poverty this year, with the total rising to 150 million by 2021</a:t>
            </a:r>
          </a:p>
          <a:p>
            <a:r>
              <a:rPr lang="en-US" sz="1200" dirty="0"/>
              <a:t>IFPRI estimate: Increase of 100 million people experiencing chronic hunger and extreme poverty in 2020</a:t>
            </a:r>
          </a:p>
          <a:p>
            <a:r>
              <a:rPr lang="en-US" sz="1200" dirty="0"/>
              <a:t>Healthy diets were not affordable for 3 billion people before the pandemic, and is expected to increase substantially with the pandemic</a:t>
            </a:r>
          </a:p>
          <a:p>
            <a:r>
              <a:rPr lang="en-US" sz="1200" dirty="0"/>
              <a:t>Urgent need to build more resilient food systems in face of this crisis</a:t>
            </a:r>
          </a:p>
        </p:txBody>
      </p:sp>
    </p:spTree>
    <p:extLst>
      <p:ext uri="{BB962C8B-B14F-4D97-AF65-F5344CB8AC3E}">
        <p14:creationId xmlns:p14="http://schemas.microsoft.com/office/powerpoint/2010/main" val="4406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A80027D-96CA-4C5E-9E3E-B1E657A553DA}"/>
              </a:ext>
            </a:extLst>
          </p:cNvPr>
          <p:cNvPicPr>
            <a:picLocks noChangeAspect="1"/>
          </p:cNvPicPr>
          <p:nvPr/>
        </p:nvPicPr>
        <p:blipFill>
          <a:blip r:embed="rId2"/>
          <a:stretch>
            <a:fillRect/>
          </a:stretch>
        </p:blipFill>
        <p:spPr>
          <a:xfrm>
            <a:off x="312179" y="689248"/>
            <a:ext cx="6641310" cy="2856423"/>
          </a:xfrm>
          <a:prstGeom prst="rect">
            <a:avLst/>
          </a:prstGeom>
        </p:spPr>
      </p:pic>
      <p:sp>
        <p:nvSpPr>
          <p:cNvPr id="2" name="Title 1"/>
          <p:cNvSpPr>
            <a:spLocks noGrp="1"/>
          </p:cNvSpPr>
          <p:nvPr>
            <p:ph type="title"/>
          </p:nvPr>
        </p:nvSpPr>
        <p:spPr>
          <a:xfrm>
            <a:off x="129208" y="137081"/>
            <a:ext cx="5762667" cy="666281"/>
          </a:xfrm>
        </p:spPr>
        <p:txBody>
          <a:bodyPr/>
          <a:lstStyle/>
          <a:p>
            <a:r>
              <a:rPr lang="en-US" sz="2000" b="1" dirty="0">
                <a:solidFill>
                  <a:srgbClr val="24B57A"/>
                </a:solidFill>
              </a:rPr>
              <a:t>How COVID-19 is affecting food security and nutrition</a:t>
            </a:r>
          </a:p>
        </p:txBody>
      </p:sp>
      <p:sp>
        <p:nvSpPr>
          <p:cNvPr id="3" name="Content Placeholder 2"/>
          <p:cNvSpPr>
            <a:spLocks noGrp="1"/>
          </p:cNvSpPr>
          <p:nvPr>
            <p:ph idx="1"/>
          </p:nvPr>
        </p:nvSpPr>
        <p:spPr>
          <a:xfrm>
            <a:off x="129208" y="1121296"/>
            <a:ext cx="6309360" cy="2856423"/>
          </a:xfrm>
        </p:spPr>
        <p:txBody>
          <a:bodyPr>
            <a:normAutofit/>
          </a:bodyPr>
          <a:lstStyle/>
          <a:p>
            <a:pPr marL="0" indent="0">
              <a:buNone/>
            </a:pPr>
            <a:r>
              <a:rPr lang="en-US" dirty="0"/>
              <a:t>	</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These trends overlap in complex ways; not always easy to disentangle</a:t>
            </a:r>
          </a:p>
          <a:p>
            <a:pPr marL="0" indent="0">
              <a:buNone/>
            </a:pPr>
            <a:endParaRPr lang="en-US" dirty="0"/>
          </a:p>
        </p:txBody>
      </p:sp>
      <p:sp>
        <p:nvSpPr>
          <p:cNvPr id="4" name="Rectangle 3"/>
          <p:cNvSpPr/>
          <p:nvPr/>
        </p:nvSpPr>
        <p:spPr>
          <a:xfrm>
            <a:off x="5817840" y="1769368"/>
            <a:ext cx="1296144" cy="1008112"/>
          </a:xfrm>
          <a:prstGeom prst="rect">
            <a:avLst/>
          </a:prstGeom>
          <a:solidFill>
            <a:srgbClr val="FFF2CC"/>
          </a:solidFill>
          <a:ln>
            <a:solidFill>
              <a:srgbClr val="FF1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ysClr val="windowText" lastClr="000000"/>
                </a:solidFill>
                <a:latin typeface="Arial" panose="020B0604020202020204" pitchFamily="34" charset="0"/>
                <a:cs typeface="Arial" panose="020B0604020202020204" pitchFamily="34" charset="0"/>
              </a:rPr>
              <a:t>Increased poverty and food and nutrition insecurity</a:t>
            </a:r>
          </a:p>
        </p:txBody>
      </p:sp>
    </p:spTree>
    <p:extLst>
      <p:ext uri="{BB962C8B-B14F-4D97-AF65-F5344CB8AC3E}">
        <p14:creationId xmlns:p14="http://schemas.microsoft.com/office/powerpoint/2010/main" val="226591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CAE8FB-AC3B-43D4-BE2B-778A5B22CCEF}"/>
              </a:ext>
            </a:extLst>
          </p:cNvPr>
          <p:cNvPicPr>
            <a:picLocks noChangeAspect="1"/>
          </p:cNvPicPr>
          <p:nvPr/>
        </p:nvPicPr>
        <p:blipFill>
          <a:blip r:embed="rId2"/>
          <a:stretch>
            <a:fillRect/>
          </a:stretch>
        </p:blipFill>
        <p:spPr>
          <a:xfrm>
            <a:off x="345232" y="617239"/>
            <a:ext cx="6441458" cy="3332329"/>
          </a:xfrm>
          <a:prstGeom prst="rect">
            <a:avLst/>
          </a:prstGeom>
        </p:spPr>
      </p:pic>
      <p:sp>
        <p:nvSpPr>
          <p:cNvPr id="2" name="Title 1"/>
          <p:cNvSpPr>
            <a:spLocks noGrp="1"/>
          </p:cNvSpPr>
          <p:nvPr>
            <p:ph type="title" idx="4294967295"/>
          </p:nvPr>
        </p:nvSpPr>
        <p:spPr>
          <a:xfrm>
            <a:off x="9563" y="165231"/>
            <a:ext cx="6629400" cy="533400"/>
          </a:xfrm>
        </p:spPr>
        <p:txBody>
          <a:bodyPr>
            <a:normAutofit/>
          </a:bodyPr>
          <a:lstStyle/>
          <a:p>
            <a:r>
              <a:rPr lang="en-US" sz="2000" dirty="0"/>
              <a:t>Impact of COVID-19 on FSN changes over time</a:t>
            </a:r>
          </a:p>
        </p:txBody>
      </p:sp>
    </p:spTree>
    <p:extLst>
      <p:ext uri="{BB962C8B-B14F-4D97-AF65-F5344CB8AC3E}">
        <p14:creationId xmlns:p14="http://schemas.microsoft.com/office/powerpoint/2010/main" val="143308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48109C4-CE0D-E44D-8BA0-F602D3A63AC8}"/>
              </a:ext>
            </a:extLst>
          </p:cNvPr>
          <p:cNvPicPr>
            <a:picLocks noGrp="1" noChangeAspect="1"/>
          </p:cNvPicPr>
          <p:nvPr>
            <p:ph idx="1"/>
          </p:nvPr>
        </p:nvPicPr>
        <p:blipFill>
          <a:blip r:embed="rId2"/>
          <a:stretch>
            <a:fillRect/>
          </a:stretch>
        </p:blipFill>
        <p:spPr>
          <a:xfrm>
            <a:off x="921296" y="689249"/>
            <a:ext cx="5837810" cy="3243264"/>
          </a:xfrm>
          <a:prstGeom prst="rect">
            <a:avLst/>
          </a:prstGeom>
        </p:spPr>
      </p:pic>
      <p:sp>
        <p:nvSpPr>
          <p:cNvPr id="2" name="Title 1">
            <a:extLst>
              <a:ext uri="{FF2B5EF4-FFF2-40B4-BE49-F238E27FC236}">
                <a16:creationId xmlns:a16="http://schemas.microsoft.com/office/drawing/2014/main" id="{A40890E5-DB13-E941-BA76-1F4F2557283A}"/>
              </a:ext>
            </a:extLst>
          </p:cNvPr>
          <p:cNvSpPr>
            <a:spLocks noGrp="1"/>
          </p:cNvSpPr>
          <p:nvPr>
            <p:ph type="title"/>
          </p:nvPr>
        </p:nvSpPr>
        <p:spPr>
          <a:xfrm>
            <a:off x="633264" y="0"/>
            <a:ext cx="5112568" cy="666281"/>
          </a:xfrm>
        </p:spPr>
        <p:txBody>
          <a:bodyPr/>
          <a:lstStyle/>
          <a:p>
            <a:r>
              <a:rPr lang="en-US" sz="2000" dirty="0"/>
              <a:t>COVID-19 impact on six dimensions of food security and nutrition </a:t>
            </a:r>
          </a:p>
        </p:txBody>
      </p:sp>
    </p:spTree>
    <p:extLst>
      <p:ext uri="{BB962C8B-B14F-4D97-AF65-F5344CB8AC3E}">
        <p14:creationId xmlns:p14="http://schemas.microsoft.com/office/powerpoint/2010/main" val="351975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1216" y="538978"/>
            <a:ext cx="4320480" cy="3323932"/>
          </a:xfrm>
          <a:prstGeom prst="rect">
            <a:avLst/>
          </a:prstGeom>
        </p:spPr>
      </p:pic>
      <p:sp>
        <p:nvSpPr>
          <p:cNvPr id="2" name="Title 1"/>
          <p:cNvSpPr>
            <a:spLocks noGrp="1"/>
          </p:cNvSpPr>
          <p:nvPr>
            <p:ph type="title"/>
          </p:nvPr>
        </p:nvSpPr>
        <p:spPr>
          <a:xfrm>
            <a:off x="273224" y="0"/>
            <a:ext cx="5616624" cy="666281"/>
          </a:xfrm>
        </p:spPr>
        <p:txBody>
          <a:bodyPr/>
          <a:lstStyle/>
          <a:p>
            <a:r>
              <a:rPr lang="en-US" sz="2000" dirty="0"/>
              <a:t>COVID-19 and shifts in household portfolio</a:t>
            </a:r>
          </a:p>
        </p:txBody>
      </p:sp>
      <p:sp>
        <p:nvSpPr>
          <p:cNvPr id="5" name="TextBox 4"/>
          <p:cNvSpPr txBox="1"/>
          <p:nvPr/>
        </p:nvSpPr>
        <p:spPr>
          <a:xfrm>
            <a:off x="5673824" y="3713584"/>
            <a:ext cx="2664296" cy="230832"/>
          </a:xfrm>
          <a:prstGeom prst="rect">
            <a:avLst/>
          </a:prstGeom>
          <a:noFill/>
        </p:spPr>
        <p:txBody>
          <a:bodyPr wrap="square" rtlCol="0">
            <a:spAutoFit/>
          </a:bodyPr>
          <a:lstStyle/>
          <a:p>
            <a:r>
              <a:rPr lang="en-US" sz="900" dirty="0">
                <a:latin typeface="Arial" panose="020B0604020202020204" pitchFamily="34" charset="0"/>
              </a:rPr>
              <a:t>Source: Fiorella et al. (2020)</a:t>
            </a:r>
          </a:p>
        </p:txBody>
      </p:sp>
      <p:sp>
        <p:nvSpPr>
          <p:cNvPr id="6" name="TextBox 5"/>
          <p:cNvSpPr txBox="1"/>
          <p:nvPr/>
        </p:nvSpPr>
        <p:spPr>
          <a:xfrm>
            <a:off x="4593704" y="1121296"/>
            <a:ext cx="2304256" cy="2015936"/>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Arial" panose="020B0604020202020204" pitchFamily="34" charset="0"/>
              </a:rPr>
              <a:t>COVID-19 pandemic is expected to shift the balance of household’s capital to increase reliance on natural capital</a:t>
            </a:r>
          </a:p>
          <a:p>
            <a:pPr marL="285750" indent="-285750">
              <a:buFont typeface="Arial" panose="020B0604020202020204" pitchFamily="34" charset="0"/>
              <a:buChar char="•"/>
            </a:pPr>
            <a:r>
              <a:rPr lang="en-US" sz="1200" dirty="0">
                <a:latin typeface="Arial" panose="020B0604020202020204" pitchFamily="34" charset="0"/>
              </a:rPr>
              <a:t>Human and financial capitals are directly reduced while social and physical capitals are inaccessible</a:t>
            </a:r>
          </a:p>
        </p:txBody>
      </p:sp>
    </p:spTree>
    <p:extLst>
      <p:ext uri="{BB962C8B-B14F-4D97-AF65-F5344CB8AC3E}">
        <p14:creationId xmlns:p14="http://schemas.microsoft.com/office/powerpoint/2010/main" val="258942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solidFill>
                  <a:schemeClr val="accent5"/>
                </a:solidFill>
              </a:rPr>
              <a:t>Recommendations</a:t>
            </a:r>
          </a:p>
        </p:txBody>
      </p:sp>
      <p:sp>
        <p:nvSpPr>
          <p:cNvPr id="3" name="Content Placeholder 2"/>
          <p:cNvSpPr>
            <a:spLocks noGrp="1"/>
          </p:cNvSpPr>
          <p:nvPr>
            <p:ph idx="1"/>
          </p:nvPr>
        </p:nvSpPr>
        <p:spPr>
          <a:xfrm>
            <a:off x="378184" y="1121296"/>
            <a:ext cx="3783472" cy="2741694"/>
          </a:xfrm>
        </p:spPr>
        <p:txBody>
          <a:bodyPr/>
          <a:lstStyle/>
          <a:p>
            <a:pPr>
              <a:spcAft>
                <a:spcPts val="720"/>
              </a:spcAft>
            </a:pPr>
            <a:r>
              <a:rPr lang="en-US" dirty="0"/>
              <a:t>The recommendations in HLPE Issues Paper on COVID-19 build on the four policy shifts advocated in the HLPE #15 Report: Food Security and Nutrition: Building a Global Narrative Towards 2030  (June 2020)</a:t>
            </a:r>
          </a:p>
          <a:p>
            <a:pPr>
              <a:spcAft>
                <a:spcPts val="720"/>
              </a:spcAft>
            </a:pPr>
            <a:r>
              <a:rPr lang="en-US" dirty="0"/>
              <a:t>These four policy shifts call for longer-term achievement of FSN and meeting goals of the SDGs</a:t>
            </a:r>
          </a:p>
          <a:p>
            <a:pPr marL="0" indent="0">
              <a:buNone/>
            </a:pPr>
            <a:endParaRPr lang="en-US" dirty="0"/>
          </a:p>
        </p:txBody>
      </p:sp>
      <p:pic>
        <p:nvPicPr>
          <p:cNvPr id="5" name="Picture 4"/>
          <p:cNvPicPr>
            <a:picLocks noChangeAspect="1"/>
          </p:cNvPicPr>
          <p:nvPr/>
        </p:nvPicPr>
        <p:blipFill>
          <a:blip r:embed="rId2"/>
          <a:stretch>
            <a:fillRect/>
          </a:stretch>
        </p:blipFill>
        <p:spPr>
          <a:xfrm rot="757701">
            <a:off x="4554349" y="923385"/>
            <a:ext cx="1756393" cy="2469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005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27955DEA625946A9CE914320BA32BF" ma:contentTypeVersion="13" ma:contentTypeDescription="Create a new document." ma:contentTypeScope="" ma:versionID="c693c89a3ef54b115725918844d65cd9">
  <xsd:schema xmlns:xsd="http://www.w3.org/2001/XMLSchema" xmlns:xs="http://www.w3.org/2001/XMLSchema" xmlns:p="http://schemas.microsoft.com/office/2006/metadata/properties" xmlns:ns3="84fc9fc7-b5c0-4023-b143-9ad985c29a46" xmlns:ns4="9cec234b-1950-40ff-9e7a-da4212b26301" targetNamespace="http://schemas.microsoft.com/office/2006/metadata/properties" ma:root="true" ma:fieldsID="8b7cdf350f7b7412edff2d171005d40a" ns3:_="" ns4:_="">
    <xsd:import namespace="84fc9fc7-b5c0-4023-b143-9ad985c29a46"/>
    <xsd:import namespace="9cec234b-1950-40ff-9e7a-da4212b2630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c9fc7-b5c0-4023-b143-9ad985c29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ec234b-1950-40ff-9e7a-da4212b2630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AF6052-8763-4B7A-B11D-9506EB453807}">
  <ds:schemaRefs>
    <ds:schemaRef ds:uri="http://schemas.microsoft.com/sharepoint/v3/contenttype/forms"/>
  </ds:schemaRefs>
</ds:datastoreItem>
</file>

<file path=customXml/itemProps2.xml><?xml version="1.0" encoding="utf-8"?>
<ds:datastoreItem xmlns:ds="http://schemas.openxmlformats.org/officeDocument/2006/customXml" ds:itemID="{8F40400C-F796-4447-86CA-C35611E75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c9fc7-b5c0-4023-b143-9ad985c29a46"/>
    <ds:schemaRef ds:uri="9cec234b-1950-40ff-9e7a-da4212b263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F24FC0-D0B0-41CB-8C30-97BCDAAD4EEB}">
  <ds:schemaRefs>
    <ds:schemaRef ds:uri="http://purl.org/dc/dcmitype/"/>
    <ds:schemaRef ds:uri="http://purl.org/dc/elements/1.1/"/>
    <ds:schemaRef ds:uri="9cec234b-1950-40ff-9e7a-da4212b26301"/>
    <ds:schemaRef ds:uri="84fc9fc7-b5c0-4023-b143-9ad985c29a46"/>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10462</TotalTime>
  <Words>1059</Words>
  <Application>Microsoft Macintosh PowerPoint</Application>
  <PresentationFormat>Custom</PresentationFormat>
  <Paragraphs>76</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Arial</vt:lpstr>
      <vt:lpstr>Myriad Pro Light</vt:lpstr>
      <vt:lpstr>Office Theme</vt:lpstr>
      <vt:lpstr>Credit for this presentation</vt:lpstr>
      <vt:lpstr>Impacts of COVID-19 on Food Security and Nutrition:  Addressing the Hunger and Malnutrition Pandemic  </vt:lpstr>
      <vt:lpstr>Outline </vt:lpstr>
      <vt:lpstr>Introduction</vt:lpstr>
      <vt:lpstr>How COVID-19 is affecting food security and nutrition</vt:lpstr>
      <vt:lpstr>Impact of COVID-19 on FSN changes over time</vt:lpstr>
      <vt:lpstr>COVID-19 impact on six dimensions of food security and nutrition </vt:lpstr>
      <vt:lpstr>COVID-19 and shifts in household portfolio</vt:lpstr>
      <vt:lpstr>Recommendations</vt:lpstr>
      <vt:lpstr>Theory of change</vt:lpstr>
      <vt:lpstr>Summary of Recommendations</vt:lpstr>
      <vt:lpstr>Summary of Recommendations</vt:lpstr>
      <vt:lpstr>Conclusion</vt:lpstr>
      <vt:lpstr>WorldFish: COVID-19 Responses</vt:lpstr>
      <vt:lpstr>PowerPoint Presentation</vt:lpstr>
    </vt:vector>
  </TitlesOfParts>
  <Company>FAO of the 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Dyaa Ajkabache (OCCI)</dc:creator>
  <cp:lastModifiedBy>Karin Jonsell</cp:lastModifiedBy>
  <cp:revision>254</cp:revision>
  <cp:lastPrinted>2020-10-13T13:24:03Z</cp:lastPrinted>
  <dcterms:created xsi:type="dcterms:W3CDTF">2014-09-01T13:25:29Z</dcterms:created>
  <dcterms:modified xsi:type="dcterms:W3CDTF">2020-12-07T12:33:21Z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0x0101008C27955DEA625946A9CE914320BA32BF</vt:lpwstr>
  </property>
</Properties>
</file>